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1"/>
  </p:sldMasterIdLst>
  <p:notesMasterIdLst>
    <p:notesMasterId r:id="rId20"/>
  </p:notesMasterIdLst>
  <p:sldIdLst>
    <p:sldId id="256" r:id="rId2"/>
    <p:sldId id="270" r:id="rId3"/>
    <p:sldId id="257" r:id="rId4"/>
    <p:sldId id="258" r:id="rId5"/>
    <p:sldId id="260" r:id="rId6"/>
    <p:sldId id="259" r:id="rId7"/>
    <p:sldId id="261" r:id="rId8"/>
    <p:sldId id="269" r:id="rId9"/>
    <p:sldId id="271" r:id="rId10"/>
    <p:sldId id="272" r:id="rId11"/>
    <p:sldId id="268" r:id="rId12"/>
    <p:sldId id="265" r:id="rId13"/>
    <p:sldId id="266" r:id="rId14"/>
    <p:sldId id="277" r:id="rId15"/>
    <p:sldId id="267" r:id="rId16"/>
    <p:sldId id="274" r:id="rId17"/>
    <p:sldId id="276"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B2A00D-0E64-102B-5BFA-71725B7CB843}" v="28" dt="2023-02-28T00:08:35.915"/>
    <p1510:client id="{08BD2295-955E-482D-BBCA-EBE17B166DEF}" v="154" dt="2023-02-28T04:13:37.404"/>
    <p1510:client id="{1389B408-2635-C324-DD41-026555553EA2}" v="10" dt="2023-02-28T17:05:20.825"/>
    <p1510:client id="{1857E4BD-31FD-701E-72F7-9664410A9550}" v="7" dt="2023-02-28T15:52:03.827"/>
    <p1510:client id="{26AAFCFC-7434-CBCD-B473-15D7BCF364E2}" v="304" dt="2023-02-28T14:36:02.096"/>
    <p1510:client id="{4A8F903D-0A08-F28C-4A9F-563966C9F829}" v="47" dt="2023-02-28T16:53:59.899"/>
    <p1510:client id="{5BC94A7E-C58C-1BA1-1802-D78D94019463}" v="131" dt="2023-02-28T16:41:24.799"/>
    <p1510:client id="{6FB0A160-1110-243D-E9E1-4780B0F9B804}" v="276" dt="2023-02-28T05:44:16.835"/>
    <p1510:client id="{735A57C6-8CDA-6C47-A00F-7FB2AF586C6C}" v="5625" dt="2023-02-28T17:11:21.362"/>
    <p1510:client id="{AD33F031-4AAD-A937-7061-12674E5C499A}" v="17" dt="2023-02-28T16:53:08.452"/>
    <p1510:client id="{B6052EB5-6F24-38D0-AAF2-3A3F59BC493A}" v="113" dt="2023-02-28T00:07:49.970"/>
    <p1510:client id="{CA952374-3138-AC10-8C3C-4CE52C0F5BFB}" v="36" dt="2023-02-28T14:40:09.102"/>
    <p1510:client id="{CFED8F41-694E-49B4-489D-1715311138C2}" v="426" vWet="427" dt="2023-02-28T14:55:52.461"/>
    <p1510:client id="{D0446E36-BA65-2756-B8DF-714E18C78E27}" v="19" dt="2023-02-27T23:50:29.150"/>
    <p1510:client id="{ECEBA5BA-3B6D-06DE-347E-919462D747A6}" v="87" dt="2023-02-28T15:45:06.295"/>
    <p1510:client id="{F48CADC5-3591-09FF-A275-E622DC60A2DC}" v="12" vWet="13" dt="2023-02-28T16:55:41.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82"/>
  </p:normalViewPr>
  <p:slideViewPr>
    <p:cSldViewPr snapToGrid="0">
      <p:cViewPr varScale="1">
        <p:scale>
          <a:sx n="115" d="100"/>
          <a:sy n="115" d="100"/>
        </p:scale>
        <p:origin x="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51193D-9ABA-41FA-A2E4-B41200B28E73}"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8E4264D0-0FE4-4EB0-9B6D-278106814559}">
      <dgm:prSet phldr="0"/>
      <dgm:spPr/>
      <dgm:t>
        <a:bodyPr/>
        <a:lstStyle/>
        <a:p>
          <a:pPr rtl="0"/>
          <a:r>
            <a:rPr lang="en-US">
              <a:latin typeface="Bierstadt"/>
            </a:rPr>
            <a:t>Unidentifiable aerial objects are a threat to national security.</a:t>
          </a:r>
        </a:p>
      </dgm:t>
    </dgm:pt>
    <dgm:pt modelId="{15E1C4E6-7797-4CE8-A8DE-B69D37B7EF00}" type="parTrans" cxnId="{9D13B746-F8FD-43DB-A062-591A7EA3994B}">
      <dgm:prSet/>
      <dgm:spPr/>
      <dgm:t>
        <a:bodyPr/>
        <a:lstStyle/>
        <a:p>
          <a:endParaRPr lang="en-US"/>
        </a:p>
      </dgm:t>
    </dgm:pt>
    <dgm:pt modelId="{F3CBA1EB-D199-4D26-9F13-5664804A8216}" type="sibTrans" cxnId="{9D13B746-F8FD-43DB-A062-591A7EA3994B}">
      <dgm:prSet/>
      <dgm:spPr/>
      <dgm:t>
        <a:bodyPr/>
        <a:lstStyle/>
        <a:p>
          <a:endParaRPr lang="en-US"/>
        </a:p>
      </dgm:t>
    </dgm:pt>
    <dgm:pt modelId="{8016D800-C3DA-4E33-94EE-42C495DE8B83}">
      <dgm:prSet phldr="0"/>
      <dgm:spPr/>
      <dgm:t>
        <a:bodyPr/>
        <a:lstStyle/>
        <a:p>
          <a:pPr rtl="0"/>
          <a:r>
            <a:rPr lang="en-US">
              <a:latin typeface="Bierstadt"/>
            </a:rPr>
            <a:t>In light of recent events, we have seen the magnitude of threat these objects pose.</a:t>
          </a:r>
        </a:p>
      </dgm:t>
    </dgm:pt>
    <dgm:pt modelId="{9424C001-7CDE-46C0-BE43-57EC7CAE5656}" type="parTrans" cxnId="{0348FD4F-2F2D-8849-9C6D-08E71D380168}">
      <dgm:prSet/>
      <dgm:spPr/>
    </dgm:pt>
    <dgm:pt modelId="{FD6F8D72-905A-4D12-AD10-CD93B5546912}" type="sibTrans" cxnId="{0348FD4F-2F2D-8849-9C6D-08E71D380168}">
      <dgm:prSet/>
      <dgm:spPr/>
    </dgm:pt>
    <dgm:pt modelId="{71A50C14-F8BC-4805-A1D7-86ACFFDEB5EE}">
      <dgm:prSet phldr="0"/>
      <dgm:spPr/>
      <dgm:t>
        <a:bodyPr/>
        <a:lstStyle/>
        <a:p>
          <a:pPr rtl="0"/>
          <a:r>
            <a:rPr lang="en-US">
              <a:latin typeface="Bierstadt"/>
            </a:rPr>
            <a:t>We need to be able to identify these objects as soon as possible to take the appropriate action. </a:t>
          </a:r>
          <a:endParaRPr lang="en-US"/>
        </a:p>
      </dgm:t>
    </dgm:pt>
    <dgm:pt modelId="{2454C02D-AC5B-4A61-9CBE-A0BBFC387D4A}" type="parTrans" cxnId="{8718023F-6C25-494F-930A-B00A53DD5D04}">
      <dgm:prSet/>
      <dgm:spPr/>
    </dgm:pt>
    <dgm:pt modelId="{98C4A9D5-F51D-4BAD-8BE2-7BF146F1C15F}" type="sibTrans" cxnId="{8718023F-6C25-494F-930A-B00A53DD5D04}">
      <dgm:prSet/>
      <dgm:spPr/>
    </dgm:pt>
    <dgm:pt modelId="{D1FA2417-AA4F-E247-9E8D-7F73FA27B803}" type="pres">
      <dgm:prSet presAssocID="{5251193D-9ABA-41FA-A2E4-B41200B28E73}" presName="hierChild1" presStyleCnt="0">
        <dgm:presLayoutVars>
          <dgm:chPref val="1"/>
          <dgm:dir/>
          <dgm:animOne val="branch"/>
          <dgm:animLvl val="lvl"/>
          <dgm:resizeHandles/>
        </dgm:presLayoutVars>
      </dgm:prSet>
      <dgm:spPr/>
    </dgm:pt>
    <dgm:pt modelId="{87689C1D-C6FA-3740-9484-AB2153B4EA6E}" type="pres">
      <dgm:prSet presAssocID="{8E4264D0-0FE4-4EB0-9B6D-278106814559}" presName="hierRoot1" presStyleCnt="0"/>
      <dgm:spPr/>
    </dgm:pt>
    <dgm:pt modelId="{AFDB71E6-B588-3B4C-B973-D7EF36E21AD4}" type="pres">
      <dgm:prSet presAssocID="{8E4264D0-0FE4-4EB0-9B6D-278106814559}" presName="composite" presStyleCnt="0"/>
      <dgm:spPr/>
    </dgm:pt>
    <dgm:pt modelId="{359F46FB-9AC2-974D-9271-F002DEC8A118}" type="pres">
      <dgm:prSet presAssocID="{8E4264D0-0FE4-4EB0-9B6D-278106814559}" presName="background" presStyleLbl="node0" presStyleIdx="0" presStyleCnt="3"/>
      <dgm:spPr/>
    </dgm:pt>
    <dgm:pt modelId="{8932FB94-6465-CA48-ADD0-287F86099A35}" type="pres">
      <dgm:prSet presAssocID="{8E4264D0-0FE4-4EB0-9B6D-278106814559}" presName="text" presStyleLbl="fgAcc0" presStyleIdx="0" presStyleCnt="3">
        <dgm:presLayoutVars>
          <dgm:chPref val="3"/>
        </dgm:presLayoutVars>
      </dgm:prSet>
      <dgm:spPr/>
    </dgm:pt>
    <dgm:pt modelId="{6006EC81-20CF-E74F-A53A-03A90D76F55B}" type="pres">
      <dgm:prSet presAssocID="{8E4264D0-0FE4-4EB0-9B6D-278106814559}" presName="hierChild2" presStyleCnt="0"/>
      <dgm:spPr/>
    </dgm:pt>
    <dgm:pt modelId="{07AE3C39-D200-4B98-BFCB-A627A402D881}" type="pres">
      <dgm:prSet presAssocID="{8016D800-C3DA-4E33-94EE-42C495DE8B83}" presName="hierRoot1" presStyleCnt="0"/>
      <dgm:spPr/>
    </dgm:pt>
    <dgm:pt modelId="{69E09763-0209-4925-9015-C4C1966242EA}" type="pres">
      <dgm:prSet presAssocID="{8016D800-C3DA-4E33-94EE-42C495DE8B83}" presName="composite" presStyleCnt="0"/>
      <dgm:spPr/>
    </dgm:pt>
    <dgm:pt modelId="{DF4BCC0F-53B5-441D-9850-829C4462CECF}" type="pres">
      <dgm:prSet presAssocID="{8016D800-C3DA-4E33-94EE-42C495DE8B83}" presName="background" presStyleLbl="node0" presStyleIdx="1" presStyleCnt="3"/>
      <dgm:spPr/>
    </dgm:pt>
    <dgm:pt modelId="{D584002D-07FB-4926-8230-561D9C89C022}" type="pres">
      <dgm:prSet presAssocID="{8016D800-C3DA-4E33-94EE-42C495DE8B83}" presName="text" presStyleLbl="fgAcc0" presStyleIdx="1" presStyleCnt="3">
        <dgm:presLayoutVars>
          <dgm:chPref val="3"/>
        </dgm:presLayoutVars>
      </dgm:prSet>
      <dgm:spPr/>
    </dgm:pt>
    <dgm:pt modelId="{467B2417-ABA4-4631-A440-AEE3AF11B11D}" type="pres">
      <dgm:prSet presAssocID="{8016D800-C3DA-4E33-94EE-42C495DE8B83}" presName="hierChild2" presStyleCnt="0"/>
      <dgm:spPr/>
    </dgm:pt>
    <dgm:pt modelId="{923D5162-C185-43C2-8417-B4494B125709}" type="pres">
      <dgm:prSet presAssocID="{71A50C14-F8BC-4805-A1D7-86ACFFDEB5EE}" presName="hierRoot1" presStyleCnt="0"/>
      <dgm:spPr/>
    </dgm:pt>
    <dgm:pt modelId="{22699119-F64F-4CB4-B7C4-3BEE06892D02}" type="pres">
      <dgm:prSet presAssocID="{71A50C14-F8BC-4805-A1D7-86ACFFDEB5EE}" presName="composite" presStyleCnt="0"/>
      <dgm:spPr/>
    </dgm:pt>
    <dgm:pt modelId="{DCFBB613-FA1B-44C7-A700-885A8A0ADCA0}" type="pres">
      <dgm:prSet presAssocID="{71A50C14-F8BC-4805-A1D7-86ACFFDEB5EE}" presName="background" presStyleLbl="node0" presStyleIdx="2" presStyleCnt="3"/>
      <dgm:spPr/>
    </dgm:pt>
    <dgm:pt modelId="{39A73C27-BBAB-4194-855C-A90F37D6805E}" type="pres">
      <dgm:prSet presAssocID="{71A50C14-F8BC-4805-A1D7-86ACFFDEB5EE}" presName="text" presStyleLbl="fgAcc0" presStyleIdx="2" presStyleCnt="3">
        <dgm:presLayoutVars>
          <dgm:chPref val="3"/>
        </dgm:presLayoutVars>
      </dgm:prSet>
      <dgm:spPr/>
    </dgm:pt>
    <dgm:pt modelId="{2E1AF931-F94B-410C-ACB5-AF76D4D29B39}" type="pres">
      <dgm:prSet presAssocID="{71A50C14-F8BC-4805-A1D7-86ACFFDEB5EE}" presName="hierChild2" presStyleCnt="0"/>
      <dgm:spPr/>
    </dgm:pt>
  </dgm:ptLst>
  <dgm:cxnLst>
    <dgm:cxn modelId="{8718023F-6C25-494F-930A-B00A53DD5D04}" srcId="{5251193D-9ABA-41FA-A2E4-B41200B28E73}" destId="{71A50C14-F8BC-4805-A1D7-86ACFFDEB5EE}" srcOrd="2" destOrd="0" parTransId="{2454C02D-AC5B-4A61-9CBE-A0BBFC387D4A}" sibTransId="{98C4A9D5-F51D-4BAD-8BE2-7BF146F1C15F}"/>
    <dgm:cxn modelId="{34EC1A46-02C1-A54C-834C-3F92F80A7966}" type="presOf" srcId="{8016D800-C3DA-4E33-94EE-42C495DE8B83}" destId="{D584002D-07FB-4926-8230-561D9C89C022}" srcOrd="0" destOrd="0" presId="urn:microsoft.com/office/officeart/2005/8/layout/hierarchy1"/>
    <dgm:cxn modelId="{9D13B746-F8FD-43DB-A062-591A7EA3994B}" srcId="{5251193D-9ABA-41FA-A2E4-B41200B28E73}" destId="{8E4264D0-0FE4-4EB0-9B6D-278106814559}" srcOrd="0" destOrd="0" parTransId="{15E1C4E6-7797-4CE8-A8DE-B69D37B7EF00}" sibTransId="{F3CBA1EB-D199-4D26-9F13-5664804A8216}"/>
    <dgm:cxn modelId="{E2267B49-D157-3346-8BF5-8ED1B0C32B91}" type="presOf" srcId="{8E4264D0-0FE4-4EB0-9B6D-278106814559}" destId="{8932FB94-6465-CA48-ADD0-287F86099A35}" srcOrd="0" destOrd="0" presId="urn:microsoft.com/office/officeart/2005/8/layout/hierarchy1"/>
    <dgm:cxn modelId="{0348FD4F-2F2D-8849-9C6D-08E71D380168}" srcId="{5251193D-9ABA-41FA-A2E4-B41200B28E73}" destId="{8016D800-C3DA-4E33-94EE-42C495DE8B83}" srcOrd="1" destOrd="0" parTransId="{9424C001-7CDE-46C0-BE43-57EC7CAE5656}" sibTransId="{FD6F8D72-905A-4D12-AD10-CD93B5546912}"/>
    <dgm:cxn modelId="{9AF83576-47DE-644A-9173-E65FC7E90B80}" type="presOf" srcId="{5251193D-9ABA-41FA-A2E4-B41200B28E73}" destId="{D1FA2417-AA4F-E247-9E8D-7F73FA27B803}" srcOrd="0" destOrd="0" presId="urn:microsoft.com/office/officeart/2005/8/layout/hierarchy1"/>
    <dgm:cxn modelId="{460FF1B7-6B42-454E-BCF5-9ECE70B62B2F}" type="presOf" srcId="{71A50C14-F8BC-4805-A1D7-86ACFFDEB5EE}" destId="{39A73C27-BBAB-4194-855C-A90F37D6805E}" srcOrd="0" destOrd="0" presId="urn:microsoft.com/office/officeart/2005/8/layout/hierarchy1"/>
    <dgm:cxn modelId="{223AF99A-F3FD-8643-9814-3EE7DCBCE38C}" type="presParOf" srcId="{D1FA2417-AA4F-E247-9E8D-7F73FA27B803}" destId="{87689C1D-C6FA-3740-9484-AB2153B4EA6E}" srcOrd="0" destOrd="0" presId="urn:microsoft.com/office/officeart/2005/8/layout/hierarchy1"/>
    <dgm:cxn modelId="{F0759286-90FD-2B4D-88F2-6E6749CF263D}" type="presParOf" srcId="{87689C1D-C6FA-3740-9484-AB2153B4EA6E}" destId="{AFDB71E6-B588-3B4C-B973-D7EF36E21AD4}" srcOrd="0" destOrd="0" presId="urn:microsoft.com/office/officeart/2005/8/layout/hierarchy1"/>
    <dgm:cxn modelId="{072D1E7D-806F-B441-8945-FDB4F68E78D2}" type="presParOf" srcId="{AFDB71E6-B588-3B4C-B973-D7EF36E21AD4}" destId="{359F46FB-9AC2-974D-9271-F002DEC8A118}" srcOrd="0" destOrd="0" presId="urn:microsoft.com/office/officeart/2005/8/layout/hierarchy1"/>
    <dgm:cxn modelId="{60358FE0-5C4D-4441-B7F4-BC57BFD59BCF}" type="presParOf" srcId="{AFDB71E6-B588-3B4C-B973-D7EF36E21AD4}" destId="{8932FB94-6465-CA48-ADD0-287F86099A35}" srcOrd="1" destOrd="0" presId="urn:microsoft.com/office/officeart/2005/8/layout/hierarchy1"/>
    <dgm:cxn modelId="{638F0A25-2DE7-AD44-8AB4-C618D6A1600A}" type="presParOf" srcId="{87689C1D-C6FA-3740-9484-AB2153B4EA6E}" destId="{6006EC81-20CF-E74F-A53A-03A90D76F55B}" srcOrd="1" destOrd="0" presId="urn:microsoft.com/office/officeart/2005/8/layout/hierarchy1"/>
    <dgm:cxn modelId="{092917A8-3819-6240-8204-CF4DA7EFEC7A}" type="presParOf" srcId="{D1FA2417-AA4F-E247-9E8D-7F73FA27B803}" destId="{07AE3C39-D200-4B98-BFCB-A627A402D881}" srcOrd="1" destOrd="0" presId="urn:microsoft.com/office/officeart/2005/8/layout/hierarchy1"/>
    <dgm:cxn modelId="{04D63E6E-64FB-1A4F-953D-0C0C3BEF65ED}" type="presParOf" srcId="{07AE3C39-D200-4B98-BFCB-A627A402D881}" destId="{69E09763-0209-4925-9015-C4C1966242EA}" srcOrd="0" destOrd="0" presId="urn:microsoft.com/office/officeart/2005/8/layout/hierarchy1"/>
    <dgm:cxn modelId="{2C2312C0-7854-7C46-8AAC-4C886E2A2A99}" type="presParOf" srcId="{69E09763-0209-4925-9015-C4C1966242EA}" destId="{DF4BCC0F-53B5-441D-9850-829C4462CECF}" srcOrd="0" destOrd="0" presId="urn:microsoft.com/office/officeart/2005/8/layout/hierarchy1"/>
    <dgm:cxn modelId="{A4E305C0-4212-0546-BAD9-6EB61ECCA964}" type="presParOf" srcId="{69E09763-0209-4925-9015-C4C1966242EA}" destId="{D584002D-07FB-4926-8230-561D9C89C022}" srcOrd="1" destOrd="0" presId="urn:microsoft.com/office/officeart/2005/8/layout/hierarchy1"/>
    <dgm:cxn modelId="{2F64DA00-3CBC-A641-A85E-F17ED7728751}" type="presParOf" srcId="{07AE3C39-D200-4B98-BFCB-A627A402D881}" destId="{467B2417-ABA4-4631-A440-AEE3AF11B11D}" srcOrd="1" destOrd="0" presId="urn:microsoft.com/office/officeart/2005/8/layout/hierarchy1"/>
    <dgm:cxn modelId="{05CC7666-2886-844F-9120-AFFDBC8AC6C7}" type="presParOf" srcId="{D1FA2417-AA4F-E247-9E8D-7F73FA27B803}" destId="{923D5162-C185-43C2-8417-B4494B125709}" srcOrd="2" destOrd="0" presId="urn:microsoft.com/office/officeart/2005/8/layout/hierarchy1"/>
    <dgm:cxn modelId="{1CE5FBF3-3176-CD41-A8F5-0E5F20F3567F}" type="presParOf" srcId="{923D5162-C185-43C2-8417-B4494B125709}" destId="{22699119-F64F-4CB4-B7C4-3BEE06892D02}" srcOrd="0" destOrd="0" presId="urn:microsoft.com/office/officeart/2005/8/layout/hierarchy1"/>
    <dgm:cxn modelId="{AE0EA967-C75F-7349-9A98-B6DBDCBF59EF}" type="presParOf" srcId="{22699119-F64F-4CB4-B7C4-3BEE06892D02}" destId="{DCFBB613-FA1B-44C7-A700-885A8A0ADCA0}" srcOrd="0" destOrd="0" presId="urn:microsoft.com/office/officeart/2005/8/layout/hierarchy1"/>
    <dgm:cxn modelId="{56719BE6-2B31-4A40-B536-2B20907BD2A8}" type="presParOf" srcId="{22699119-F64F-4CB4-B7C4-3BEE06892D02}" destId="{39A73C27-BBAB-4194-855C-A90F37D6805E}" srcOrd="1" destOrd="0" presId="urn:microsoft.com/office/officeart/2005/8/layout/hierarchy1"/>
    <dgm:cxn modelId="{18773976-A8D9-7F40-A7F1-9AD8CCA085D9}" type="presParOf" srcId="{923D5162-C185-43C2-8417-B4494B125709}" destId="{2E1AF931-F94B-410C-ACB5-AF76D4D29B3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2DA20F-E657-4EA5-BBA8-D39BEADC38AA}"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7959DAD9-6F9D-49AE-948C-EA1410AD8FEC}">
      <dgm:prSet phldr="0"/>
      <dgm:spPr/>
      <dgm:t>
        <a:bodyPr/>
        <a:lstStyle/>
        <a:p>
          <a:pPr rtl="0"/>
          <a:r>
            <a:rPr lang="en-US">
              <a:latin typeface="Bierstadt"/>
            </a:rPr>
            <a:t>Needs more training for specific context</a:t>
          </a:r>
          <a:endParaRPr lang="en-US"/>
        </a:p>
      </dgm:t>
    </dgm:pt>
    <dgm:pt modelId="{8852FF71-AF67-4698-9F92-CFDB09A06F55}" type="parTrans" cxnId="{0D60BD9A-2D13-4408-9995-206258F624B7}">
      <dgm:prSet/>
      <dgm:spPr/>
      <dgm:t>
        <a:bodyPr/>
        <a:lstStyle/>
        <a:p>
          <a:endParaRPr lang="en-US"/>
        </a:p>
      </dgm:t>
    </dgm:pt>
    <dgm:pt modelId="{8FABE145-47C4-4C64-9BCF-37C9273171EA}" type="sibTrans" cxnId="{0D60BD9A-2D13-4408-9995-206258F624B7}">
      <dgm:prSet/>
      <dgm:spPr/>
      <dgm:t>
        <a:bodyPr/>
        <a:lstStyle/>
        <a:p>
          <a:endParaRPr lang="en-US"/>
        </a:p>
      </dgm:t>
    </dgm:pt>
    <dgm:pt modelId="{14ECE2F8-CA17-4113-B6CF-11D1EA27559F}">
      <dgm:prSet phldr="0"/>
      <dgm:spPr/>
      <dgm:t>
        <a:bodyPr/>
        <a:lstStyle/>
        <a:p>
          <a:pPr rtl="0"/>
          <a:r>
            <a:rPr lang="en-US">
              <a:latin typeface="Bierstadt"/>
            </a:rPr>
            <a:t>Generic CNN-based Object Detection models such as YOLO</a:t>
          </a:r>
        </a:p>
      </dgm:t>
    </dgm:pt>
    <dgm:pt modelId="{DBE2FB89-52A6-41E6-BBF6-DA44A260F34B}" type="parTrans" cxnId="{5051537D-6370-465E-9430-F8EEE31AB3D8}">
      <dgm:prSet/>
      <dgm:spPr/>
      <dgm:t>
        <a:bodyPr/>
        <a:lstStyle/>
        <a:p>
          <a:endParaRPr lang="en-US"/>
        </a:p>
      </dgm:t>
    </dgm:pt>
    <dgm:pt modelId="{6BBDF93A-F3CA-4B77-99DC-533E492E0AD5}" type="sibTrans" cxnId="{5051537D-6370-465E-9430-F8EEE31AB3D8}">
      <dgm:prSet/>
      <dgm:spPr/>
      <dgm:t>
        <a:bodyPr/>
        <a:lstStyle/>
        <a:p>
          <a:endParaRPr lang="en-US"/>
        </a:p>
      </dgm:t>
    </dgm:pt>
    <dgm:pt modelId="{CC717E20-3EB0-8B44-90CD-F59CBCE4F833}" type="pres">
      <dgm:prSet presAssocID="{1E2DA20F-E657-4EA5-BBA8-D39BEADC38AA}" presName="hierChild1" presStyleCnt="0">
        <dgm:presLayoutVars>
          <dgm:chPref val="1"/>
          <dgm:dir/>
          <dgm:animOne val="branch"/>
          <dgm:animLvl val="lvl"/>
          <dgm:resizeHandles/>
        </dgm:presLayoutVars>
      </dgm:prSet>
      <dgm:spPr/>
    </dgm:pt>
    <dgm:pt modelId="{192C4736-6E9E-4EC2-A7D3-E7DB6B648BD3}" type="pres">
      <dgm:prSet presAssocID="{14ECE2F8-CA17-4113-B6CF-11D1EA27559F}" presName="hierRoot1" presStyleCnt="0"/>
      <dgm:spPr/>
    </dgm:pt>
    <dgm:pt modelId="{B4EB4906-DDC6-4459-AA76-98B6F065E08E}" type="pres">
      <dgm:prSet presAssocID="{14ECE2F8-CA17-4113-B6CF-11D1EA27559F}" presName="composite" presStyleCnt="0"/>
      <dgm:spPr/>
    </dgm:pt>
    <dgm:pt modelId="{BCEF1058-5F8C-4888-96E0-7A0FE39E4A35}" type="pres">
      <dgm:prSet presAssocID="{14ECE2F8-CA17-4113-B6CF-11D1EA27559F}" presName="background" presStyleLbl="node0" presStyleIdx="0" presStyleCnt="2"/>
      <dgm:spPr/>
    </dgm:pt>
    <dgm:pt modelId="{9574CE44-613F-4281-A9F4-37641C5E267B}" type="pres">
      <dgm:prSet presAssocID="{14ECE2F8-CA17-4113-B6CF-11D1EA27559F}" presName="text" presStyleLbl="fgAcc0" presStyleIdx="0" presStyleCnt="2">
        <dgm:presLayoutVars>
          <dgm:chPref val="3"/>
        </dgm:presLayoutVars>
      </dgm:prSet>
      <dgm:spPr/>
    </dgm:pt>
    <dgm:pt modelId="{2DB21D37-1B51-4CD8-8E0E-EDC7B905F2F4}" type="pres">
      <dgm:prSet presAssocID="{14ECE2F8-CA17-4113-B6CF-11D1EA27559F}" presName="hierChild2" presStyleCnt="0"/>
      <dgm:spPr/>
    </dgm:pt>
    <dgm:pt modelId="{ACFD9B23-797F-0B47-A432-622311B95B09}" type="pres">
      <dgm:prSet presAssocID="{7959DAD9-6F9D-49AE-948C-EA1410AD8FEC}" presName="hierRoot1" presStyleCnt="0"/>
      <dgm:spPr/>
    </dgm:pt>
    <dgm:pt modelId="{D0A923E7-F772-0B4C-9B66-E4FC0B7838B4}" type="pres">
      <dgm:prSet presAssocID="{7959DAD9-6F9D-49AE-948C-EA1410AD8FEC}" presName="composite" presStyleCnt="0"/>
      <dgm:spPr/>
    </dgm:pt>
    <dgm:pt modelId="{9E09C727-93A5-F045-8B02-7350484ACB76}" type="pres">
      <dgm:prSet presAssocID="{7959DAD9-6F9D-49AE-948C-EA1410AD8FEC}" presName="background" presStyleLbl="node0" presStyleIdx="1" presStyleCnt="2"/>
      <dgm:spPr/>
    </dgm:pt>
    <dgm:pt modelId="{99407476-91AB-1845-A2C7-E69240C92969}" type="pres">
      <dgm:prSet presAssocID="{7959DAD9-6F9D-49AE-948C-EA1410AD8FEC}" presName="text" presStyleLbl="fgAcc0" presStyleIdx="1" presStyleCnt="2">
        <dgm:presLayoutVars>
          <dgm:chPref val="3"/>
        </dgm:presLayoutVars>
      </dgm:prSet>
      <dgm:spPr/>
    </dgm:pt>
    <dgm:pt modelId="{7B3116B8-4AB0-BA43-AB50-F5A6D8F6DFB3}" type="pres">
      <dgm:prSet presAssocID="{7959DAD9-6F9D-49AE-948C-EA1410AD8FEC}" presName="hierChild2" presStyleCnt="0"/>
      <dgm:spPr/>
    </dgm:pt>
  </dgm:ptLst>
  <dgm:cxnLst>
    <dgm:cxn modelId="{5051537D-6370-465E-9430-F8EEE31AB3D8}" srcId="{1E2DA20F-E657-4EA5-BBA8-D39BEADC38AA}" destId="{14ECE2F8-CA17-4113-B6CF-11D1EA27559F}" srcOrd="0" destOrd="0" parTransId="{DBE2FB89-52A6-41E6-BBF6-DA44A260F34B}" sibTransId="{6BBDF93A-F3CA-4B77-99DC-533E492E0AD5}"/>
    <dgm:cxn modelId="{D4837784-5032-4BE0-A9E8-E441F7A138DE}" type="presOf" srcId="{14ECE2F8-CA17-4113-B6CF-11D1EA27559F}" destId="{9574CE44-613F-4281-A9F4-37641C5E267B}" srcOrd="0" destOrd="0" presId="urn:microsoft.com/office/officeart/2005/8/layout/hierarchy1"/>
    <dgm:cxn modelId="{7839EB85-16A5-8046-9F06-C4636A8FBEAC}" type="presOf" srcId="{1E2DA20F-E657-4EA5-BBA8-D39BEADC38AA}" destId="{CC717E20-3EB0-8B44-90CD-F59CBCE4F833}" srcOrd="0" destOrd="0" presId="urn:microsoft.com/office/officeart/2005/8/layout/hierarchy1"/>
    <dgm:cxn modelId="{0D60BD9A-2D13-4408-9995-206258F624B7}" srcId="{1E2DA20F-E657-4EA5-BBA8-D39BEADC38AA}" destId="{7959DAD9-6F9D-49AE-948C-EA1410AD8FEC}" srcOrd="1" destOrd="0" parTransId="{8852FF71-AF67-4698-9F92-CFDB09A06F55}" sibTransId="{8FABE145-47C4-4C64-9BCF-37C9273171EA}"/>
    <dgm:cxn modelId="{C325A3F7-B7A2-4BBE-95AC-D66CA19FFF88}" type="presOf" srcId="{7959DAD9-6F9D-49AE-948C-EA1410AD8FEC}" destId="{99407476-91AB-1845-A2C7-E69240C92969}" srcOrd="0" destOrd="0" presId="urn:microsoft.com/office/officeart/2005/8/layout/hierarchy1"/>
    <dgm:cxn modelId="{36C8D7D9-10EB-4358-8289-00B89F264BD4}" type="presParOf" srcId="{CC717E20-3EB0-8B44-90CD-F59CBCE4F833}" destId="{192C4736-6E9E-4EC2-A7D3-E7DB6B648BD3}" srcOrd="0" destOrd="0" presId="urn:microsoft.com/office/officeart/2005/8/layout/hierarchy1"/>
    <dgm:cxn modelId="{242550D0-6F58-41FA-ADAF-2BA0017CF57C}" type="presParOf" srcId="{192C4736-6E9E-4EC2-A7D3-E7DB6B648BD3}" destId="{B4EB4906-DDC6-4459-AA76-98B6F065E08E}" srcOrd="0" destOrd="0" presId="urn:microsoft.com/office/officeart/2005/8/layout/hierarchy1"/>
    <dgm:cxn modelId="{BC0C3829-1214-4688-8C76-0E9CB9E49CCB}" type="presParOf" srcId="{B4EB4906-DDC6-4459-AA76-98B6F065E08E}" destId="{BCEF1058-5F8C-4888-96E0-7A0FE39E4A35}" srcOrd="0" destOrd="0" presId="urn:microsoft.com/office/officeart/2005/8/layout/hierarchy1"/>
    <dgm:cxn modelId="{E3511DB5-305D-4BB5-AC77-67F560826F57}" type="presParOf" srcId="{B4EB4906-DDC6-4459-AA76-98B6F065E08E}" destId="{9574CE44-613F-4281-A9F4-37641C5E267B}" srcOrd="1" destOrd="0" presId="urn:microsoft.com/office/officeart/2005/8/layout/hierarchy1"/>
    <dgm:cxn modelId="{20F33BD5-A721-44FE-B3C7-0B87A7D5FEA3}" type="presParOf" srcId="{192C4736-6E9E-4EC2-A7D3-E7DB6B648BD3}" destId="{2DB21D37-1B51-4CD8-8E0E-EDC7B905F2F4}" srcOrd="1" destOrd="0" presId="urn:microsoft.com/office/officeart/2005/8/layout/hierarchy1"/>
    <dgm:cxn modelId="{B9CB17A1-6E10-4C1C-BC23-B4000DE47936}" type="presParOf" srcId="{CC717E20-3EB0-8B44-90CD-F59CBCE4F833}" destId="{ACFD9B23-797F-0B47-A432-622311B95B09}" srcOrd="1" destOrd="0" presId="urn:microsoft.com/office/officeart/2005/8/layout/hierarchy1"/>
    <dgm:cxn modelId="{7535D4A3-748C-4270-8623-8CD466C0652A}" type="presParOf" srcId="{ACFD9B23-797F-0B47-A432-622311B95B09}" destId="{D0A923E7-F772-0B4C-9B66-E4FC0B7838B4}" srcOrd="0" destOrd="0" presId="urn:microsoft.com/office/officeart/2005/8/layout/hierarchy1"/>
    <dgm:cxn modelId="{6AD2C04A-8EA4-4CA9-8CF3-48E88CD62D97}" type="presParOf" srcId="{D0A923E7-F772-0B4C-9B66-E4FC0B7838B4}" destId="{9E09C727-93A5-F045-8B02-7350484ACB76}" srcOrd="0" destOrd="0" presId="urn:microsoft.com/office/officeart/2005/8/layout/hierarchy1"/>
    <dgm:cxn modelId="{42A4D1FB-0FB8-4761-AC67-58165FA060CC}" type="presParOf" srcId="{D0A923E7-F772-0B4C-9B66-E4FC0B7838B4}" destId="{99407476-91AB-1845-A2C7-E69240C92969}" srcOrd="1" destOrd="0" presId="urn:microsoft.com/office/officeart/2005/8/layout/hierarchy1"/>
    <dgm:cxn modelId="{63DDBCBC-0C57-4E9B-A221-2D41EA234E4C}" type="presParOf" srcId="{ACFD9B23-797F-0B47-A432-622311B95B09}" destId="{7B3116B8-4AB0-BA43-AB50-F5A6D8F6DFB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558E32-509C-4506-82BC-8C77087415F5}"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US"/>
        </a:p>
      </dgm:t>
    </dgm:pt>
    <dgm:pt modelId="{E36CF7DA-9550-4E2F-9A76-3AAA38CB2822}">
      <dgm:prSet/>
      <dgm:spPr/>
      <dgm:t>
        <a:bodyPr/>
        <a:lstStyle/>
        <a:p>
          <a:pPr rtl="0"/>
          <a:r>
            <a:rPr lang="en-US">
              <a:latin typeface="Bierstadt"/>
            </a:rPr>
            <a:t>Generic CNN model</a:t>
          </a:r>
          <a:endParaRPr lang="en-US"/>
        </a:p>
      </dgm:t>
    </dgm:pt>
    <dgm:pt modelId="{DF1EC7B8-577C-4F04-9221-21215A7A35B3}" type="parTrans" cxnId="{AE9F43B9-BFEA-4F57-90EA-AADD3D6AD8A9}">
      <dgm:prSet/>
      <dgm:spPr/>
      <dgm:t>
        <a:bodyPr/>
        <a:lstStyle/>
        <a:p>
          <a:endParaRPr lang="en-US"/>
        </a:p>
      </dgm:t>
    </dgm:pt>
    <dgm:pt modelId="{EAAD0847-9D64-4BD9-A78B-1E0193EF18B0}" type="sibTrans" cxnId="{AE9F43B9-BFEA-4F57-90EA-AADD3D6AD8A9}">
      <dgm:prSet/>
      <dgm:spPr/>
      <dgm:t>
        <a:bodyPr/>
        <a:lstStyle/>
        <a:p>
          <a:endParaRPr lang="en-US"/>
        </a:p>
      </dgm:t>
    </dgm:pt>
    <dgm:pt modelId="{B808F20F-3EF3-4C19-8120-6AAC1D2BA548}">
      <dgm:prSet/>
      <dgm:spPr/>
      <dgm:t>
        <a:bodyPr/>
        <a:lstStyle/>
        <a:p>
          <a:pPr rtl="0"/>
          <a:r>
            <a:rPr lang="en-US">
              <a:latin typeface="Bierstadt"/>
            </a:rPr>
            <a:t>Inferencing</a:t>
          </a:r>
          <a:endParaRPr lang="en-US"/>
        </a:p>
      </dgm:t>
    </dgm:pt>
    <dgm:pt modelId="{086EA1FE-93AC-40CE-A6BB-70F43711A3A7}" type="parTrans" cxnId="{7D8CE256-A61F-4ADE-9A67-988F9426DAE1}">
      <dgm:prSet/>
      <dgm:spPr/>
      <dgm:t>
        <a:bodyPr/>
        <a:lstStyle/>
        <a:p>
          <a:endParaRPr lang="en-US"/>
        </a:p>
      </dgm:t>
    </dgm:pt>
    <dgm:pt modelId="{A63C4534-DD55-47C1-AC43-C05D09AF150B}" type="sibTrans" cxnId="{7D8CE256-A61F-4ADE-9A67-988F9426DAE1}">
      <dgm:prSet/>
      <dgm:spPr/>
      <dgm:t>
        <a:bodyPr/>
        <a:lstStyle/>
        <a:p>
          <a:endParaRPr lang="en-US"/>
        </a:p>
      </dgm:t>
    </dgm:pt>
    <dgm:pt modelId="{2268F1CF-A378-49F7-A8BF-F21019394C85}">
      <dgm:prSet phldr="0"/>
      <dgm:spPr/>
      <dgm:t>
        <a:bodyPr/>
        <a:lstStyle/>
        <a:p>
          <a:pPr rtl="0"/>
          <a:r>
            <a:rPr lang="en-US">
              <a:latin typeface="Bierstadt"/>
            </a:rPr>
            <a:t>Transfer learning with contextual data</a:t>
          </a:r>
        </a:p>
      </dgm:t>
    </dgm:pt>
    <dgm:pt modelId="{8E86E56D-C1D3-4AF0-B144-BC5C05B5860F}" type="parTrans" cxnId="{FF20B70D-EF54-D34F-9E80-5776BDBDB2A3}">
      <dgm:prSet/>
      <dgm:spPr/>
      <dgm:t>
        <a:bodyPr/>
        <a:lstStyle/>
        <a:p>
          <a:endParaRPr lang="en-US"/>
        </a:p>
      </dgm:t>
    </dgm:pt>
    <dgm:pt modelId="{4D9A1F74-608F-4A5D-977D-BC28C4FF4FF5}" type="sibTrans" cxnId="{FF20B70D-EF54-D34F-9E80-5776BDBDB2A3}">
      <dgm:prSet/>
      <dgm:spPr/>
      <dgm:t>
        <a:bodyPr/>
        <a:lstStyle/>
        <a:p>
          <a:endParaRPr lang="en-US"/>
        </a:p>
      </dgm:t>
    </dgm:pt>
    <dgm:pt modelId="{29A6298D-3E66-0C4C-8DC2-5DED3B44AA96}" type="pres">
      <dgm:prSet presAssocID="{3D558E32-509C-4506-82BC-8C77087415F5}" presName="Name0" presStyleCnt="0">
        <dgm:presLayoutVars>
          <dgm:dir/>
          <dgm:animLvl val="lvl"/>
          <dgm:resizeHandles val="exact"/>
        </dgm:presLayoutVars>
      </dgm:prSet>
      <dgm:spPr/>
    </dgm:pt>
    <dgm:pt modelId="{AF2A4CDA-5EA7-9F4F-96DF-B33B6DCE16C2}" type="pres">
      <dgm:prSet presAssocID="{E36CF7DA-9550-4E2F-9A76-3AAA38CB2822}" presName="parTxOnly" presStyleLbl="node1" presStyleIdx="0" presStyleCnt="3">
        <dgm:presLayoutVars>
          <dgm:chMax val="0"/>
          <dgm:chPref val="0"/>
          <dgm:bulletEnabled val="1"/>
        </dgm:presLayoutVars>
      </dgm:prSet>
      <dgm:spPr/>
    </dgm:pt>
    <dgm:pt modelId="{6E064D52-B043-C34B-853D-E47B85939307}" type="pres">
      <dgm:prSet presAssocID="{EAAD0847-9D64-4BD9-A78B-1E0193EF18B0}" presName="parTxOnlySpace" presStyleCnt="0"/>
      <dgm:spPr/>
    </dgm:pt>
    <dgm:pt modelId="{DF45912C-27F8-724B-819C-F2556A361E25}" type="pres">
      <dgm:prSet presAssocID="{2268F1CF-A378-49F7-A8BF-F21019394C85}" presName="parTxOnly" presStyleLbl="node1" presStyleIdx="1" presStyleCnt="3">
        <dgm:presLayoutVars>
          <dgm:chMax val="0"/>
          <dgm:chPref val="0"/>
          <dgm:bulletEnabled val="1"/>
        </dgm:presLayoutVars>
      </dgm:prSet>
      <dgm:spPr/>
    </dgm:pt>
    <dgm:pt modelId="{F751DC47-AE45-B648-8E45-EB65FF95697A}" type="pres">
      <dgm:prSet presAssocID="{4D9A1F74-608F-4A5D-977D-BC28C4FF4FF5}" presName="parTxOnlySpace" presStyleCnt="0"/>
      <dgm:spPr/>
    </dgm:pt>
    <dgm:pt modelId="{22A52742-F1C1-CA49-A788-42E426DEF097}" type="pres">
      <dgm:prSet presAssocID="{B808F20F-3EF3-4C19-8120-6AAC1D2BA548}" presName="parTxOnly" presStyleLbl="node1" presStyleIdx="2" presStyleCnt="3">
        <dgm:presLayoutVars>
          <dgm:chMax val="0"/>
          <dgm:chPref val="0"/>
          <dgm:bulletEnabled val="1"/>
        </dgm:presLayoutVars>
      </dgm:prSet>
      <dgm:spPr/>
    </dgm:pt>
  </dgm:ptLst>
  <dgm:cxnLst>
    <dgm:cxn modelId="{FF20B70D-EF54-D34F-9E80-5776BDBDB2A3}" srcId="{3D558E32-509C-4506-82BC-8C77087415F5}" destId="{2268F1CF-A378-49F7-A8BF-F21019394C85}" srcOrd="1" destOrd="0" parTransId="{8E86E56D-C1D3-4AF0-B144-BC5C05B5860F}" sibTransId="{4D9A1F74-608F-4A5D-977D-BC28C4FF4FF5}"/>
    <dgm:cxn modelId="{7D8CE256-A61F-4ADE-9A67-988F9426DAE1}" srcId="{3D558E32-509C-4506-82BC-8C77087415F5}" destId="{B808F20F-3EF3-4C19-8120-6AAC1D2BA548}" srcOrd="2" destOrd="0" parTransId="{086EA1FE-93AC-40CE-A6BB-70F43711A3A7}" sibTransId="{A63C4534-DD55-47C1-AC43-C05D09AF150B}"/>
    <dgm:cxn modelId="{F03A04AA-F9A5-604B-91C7-7E59DEE08280}" type="presOf" srcId="{2268F1CF-A378-49F7-A8BF-F21019394C85}" destId="{DF45912C-27F8-724B-819C-F2556A361E25}" srcOrd="0" destOrd="0" presId="urn:microsoft.com/office/officeart/2005/8/layout/chevron1"/>
    <dgm:cxn modelId="{AE9F43B9-BFEA-4F57-90EA-AADD3D6AD8A9}" srcId="{3D558E32-509C-4506-82BC-8C77087415F5}" destId="{E36CF7DA-9550-4E2F-9A76-3AAA38CB2822}" srcOrd="0" destOrd="0" parTransId="{DF1EC7B8-577C-4F04-9221-21215A7A35B3}" sibTransId="{EAAD0847-9D64-4BD9-A78B-1E0193EF18B0}"/>
    <dgm:cxn modelId="{5E1F2DBC-8E66-4644-9B83-9BA64DA541D4}" type="presOf" srcId="{3D558E32-509C-4506-82BC-8C77087415F5}" destId="{29A6298D-3E66-0C4C-8DC2-5DED3B44AA96}" srcOrd="0" destOrd="0" presId="urn:microsoft.com/office/officeart/2005/8/layout/chevron1"/>
    <dgm:cxn modelId="{E27F53CE-CD68-C440-9690-8687D578654F}" type="presOf" srcId="{E36CF7DA-9550-4E2F-9A76-3AAA38CB2822}" destId="{AF2A4CDA-5EA7-9F4F-96DF-B33B6DCE16C2}" srcOrd="0" destOrd="0" presId="urn:microsoft.com/office/officeart/2005/8/layout/chevron1"/>
    <dgm:cxn modelId="{530C0FD6-A84C-8542-AC34-3394BB66D5C4}" type="presOf" srcId="{B808F20F-3EF3-4C19-8120-6AAC1D2BA548}" destId="{22A52742-F1C1-CA49-A788-42E426DEF097}" srcOrd="0" destOrd="0" presId="urn:microsoft.com/office/officeart/2005/8/layout/chevron1"/>
    <dgm:cxn modelId="{7633B487-15E6-C442-AB71-E4D545E363A7}" type="presParOf" srcId="{29A6298D-3E66-0C4C-8DC2-5DED3B44AA96}" destId="{AF2A4CDA-5EA7-9F4F-96DF-B33B6DCE16C2}" srcOrd="0" destOrd="0" presId="urn:microsoft.com/office/officeart/2005/8/layout/chevron1"/>
    <dgm:cxn modelId="{3CA797FD-4385-1E45-8464-4413ACFEA311}" type="presParOf" srcId="{29A6298D-3E66-0C4C-8DC2-5DED3B44AA96}" destId="{6E064D52-B043-C34B-853D-E47B85939307}" srcOrd="1" destOrd="0" presId="urn:microsoft.com/office/officeart/2005/8/layout/chevron1"/>
    <dgm:cxn modelId="{599FC654-3F20-1B42-9CCD-9B2405A532D3}" type="presParOf" srcId="{29A6298D-3E66-0C4C-8DC2-5DED3B44AA96}" destId="{DF45912C-27F8-724B-819C-F2556A361E25}" srcOrd="2" destOrd="0" presId="urn:microsoft.com/office/officeart/2005/8/layout/chevron1"/>
    <dgm:cxn modelId="{AC771123-99DA-464C-B8D8-3500B136CAD9}" type="presParOf" srcId="{29A6298D-3E66-0C4C-8DC2-5DED3B44AA96}" destId="{F751DC47-AE45-B648-8E45-EB65FF95697A}" srcOrd="3" destOrd="0" presId="urn:microsoft.com/office/officeart/2005/8/layout/chevron1"/>
    <dgm:cxn modelId="{859EEF9D-8BFE-E647-950E-61A65682E0C6}" type="presParOf" srcId="{29A6298D-3E66-0C4C-8DC2-5DED3B44AA96}" destId="{22A52742-F1C1-CA49-A788-42E426DEF097}" srcOrd="4"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9F46FB-9AC2-974D-9271-F002DEC8A118}">
      <dsp:nvSpPr>
        <dsp:cNvPr id="0" name=""/>
        <dsp:cNvSpPr/>
      </dsp:nvSpPr>
      <dsp:spPr>
        <a:xfrm>
          <a:off x="0" y="597061"/>
          <a:ext cx="3137535" cy="199233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32FB94-6465-CA48-ADD0-287F86099A35}">
      <dsp:nvSpPr>
        <dsp:cNvPr id="0" name=""/>
        <dsp:cNvSpPr/>
      </dsp:nvSpPr>
      <dsp:spPr>
        <a:xfrm>
          <a:off x="348615" y="928245"/>
          <a:ext cx="3137535" cy="199233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Bierstadt"/>
            </a:rPr>
            <a:t>Unidentifiable aerial objects are a threat to national security.</a:t>
          </a:r>
        </a:p>
      </dsp:txBody>
      <dsp:txXfrm>
        <a:off x="406968" y="986598"/>
        <a:ext cx="3020829" cy="1875628"/>
      </dsp:txXfrm>
    </dsp:sp>
    <dsp:sp modelId="{DF4BCC0F-53B5-441D-9850-829C4462CECF}">
      <dsp:nvSpPr>
        <dsp:cNvPr id="0" name=""/>
        <dsp:cNvSpPr/>
      </dsp:nvSpPr>
      <dsp:spPr>
        <a:xfrm>
          <a:off x="3834765" y="597061"/>
          <a:ext cx="3137535" cy="199233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84002D-07FB-4926-8230-561D9C89C022}">
      <dsp:nvSpPr>
        <dsp:cNvPr id="0" name=""/>
        <dsp:cNvSpPr/>
      </dsp:nvSpPr>
      <dsp:spPr>
        <a:xfrm>
          <a:off x="4183379" y="928245"/>
          <a:ext cx="3137535" cy="199233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Bierstadt"/>
            </a:rPr>
            <a:t>In light of recent events, we have seen the magnitude of threat these objects pose.</a:t>
          </a:r>
        </a:p>
      </dsp:txBody>
      <dsp:txXfrm>
        <a:off x="4241732" y="986598"/>
        <a:ext cx="3020829" cy="1875628"/>
      </dsp:txXfrm>
    </dsp:sp>
    <dsp:sp modelId="{DCFBB613-FA1B-44C7-A700-885A8A0ADCA0}">
      <dsp:nvSpPr>
        <dsp:cNvPr id="0" name=""/>
        <dsp:cNvSpPr/>
      </dsp:nvSpPr>
      <dsp:spPr>
        <a:xfrm>
          <a:off x="7669530" y="597061"/>
          <a:ext cx="3137535" cy="199233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A73C27-BBAB-4194-855C-A90F37D6805E}">
      <dsp:nvSpPr>
        <dsp:cNvPr id="0" name=""/>
        <dsp:cNvSpPr/>
      </dsp:nvSpPr>
      <dsp:spPr>
        <a:xfrm>
          <a:off x="8018145" y="928245"/>
          <a:ext cx="3137535" cy="199233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Bierstadt"/>
            </a:rPr>
            <a:t>We need to be able to identify these objects as soon as possible to take the appropriate action. </a:t>
          </a:r>
          <a:endParaRPr lang="en-US" sz="2400" kern="1200"/>
        </a:p>
      </dsp:txBody>
      <dsp:txXfrm>
        <a:off x="8076498" y="986598"/>
        <a:ext cx="3020829" cy="18756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F1058-5F8C-4888-96E0-7A0FE39E4A35}">
      <dsp:nvSpPr>
        <dsp:cNvPr id="0" name=""/>
        <dsp:cNvSpPr/>
      </dsp:nvSpPr>
      <dsp:spPr>
        <a:xfrm>
          <a:off x="41398" y="1659"/>
          <a:ext cx="4745521" cy="301340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74CE44-613F-4281-A9F4-37641C5E267B}">
      <dsp:nvSpPr>
        <dsp:cNvPr id="0" name=""/>
        <dsp:cNvSpPr/>
      </dsp:nvSpPr>
      <dsp:spPr>
        <a:xfrm>
          <a:off x="568678" y="502575"/>
          <a:ext cx="4745521" cy="301340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rtl="0">
            <a:lnSpc>
              <a:spcPct val="90000"/>
            </a:lnSpc>
            <a:spcBef>
              <a:spcPct val="0"/>
            </a:spcBef>
            <a:spcAft>
              <a:spcPct val="35000"/>
            </a:spcAft>
            <a:buNone/>
          </a:pPr>
          <a:r>
            <a:rPr lang="en-US" sz="4300" kern="1200">
              <a:latin typeface="Bierstadt"/>
            </a:rPr>
            <a:t>Generic CNN-based Object Detection models such as YOLO</a:t>
          </a:r>
        </a:p>
      </dsp:txBody>
      <dsp:txXfrm>
        <a:off x="656938" y="590835"/>
        <a:ext cx="4569001" cy="2836886"/>
      </dsp:txXfrm>
    </dsp:sp>
    <dsp:sp modelId="{9E09C727-93A5-F045-8B02-7350484ACB76}">
      <dsp:nvSpPr>
        <dsp:cNvPr id="0" name=""/>
        <dsp:cNvSpPr/>
      </dsp:nvSpPr>
      <dsp:spPr>
        <a:xfrm>
          <a:off x="5841480" y="1659"/>
          <a:ext cx="4745521" cy="301340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407476-91AB-1845-A2C7-E69240C92969}">
      <dsp:nvSpPr>
        <dsp:cNvPr id="0" name=""/>
        <dsp:cNvSpPr/>
      </dsp:nvSpPr>
      <dsp:spPr>
        <a:xfrm>
          <a:off x="6368760" y="502575"/>
          <a:ext cx="4745521" cy="3013406"/>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rtl="0">
            <a:lnSpc>
              <a:spcPct val="90000"/>
            </a:lnSpc>
            <a:spcBef>
              <a:spcPct val="0"/>
            </a:spcBef>
            <a:spcAft>
              <a:spcPct val="35000"/>
            </a:spcAft>
            <a:buNone/>
          </a:pPr>
          <a:r>
            <a:rPr lang="en-US" sz="4300" kern="1200">
              <a:latin typeface="Bierstadt"/>
            </a:rPr>
            <a:t>Needs more training for specific context</a:t>
          </a:r>
          <a:endParaRPr lang="en-US" sz="4300" kern="1200"/>
        </a:p>
      </dsp:txBody>
      <dsp:txXfrm>
        <a:off x="6457020" y="590835"/>
        <a:ext cx="4569001" cy="2836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A4CDA-5EA7-9F4F-96DF-B33B6DCE16C2}">
      <dsp:nvSpPr>
        <dsp:cNvPr id="0" name=""/>
        <dsp:cNvSpPr/>
      </dsp:nvSpPr>
      <dsp:spPr>
        <a:xfrm>
          <a:off x="3271" y="1507624"/>
          <a:ext cx="3985334" cy="159413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Bierstadt"/>
            </a:rPr>
            <a:t>Generic CNN model</a:t>
          </a:r>
          <a:endParaRPr lang="en-US" sz="2700" kern="1200"/>
        </a:p>
      </dsp:txBody>
      <dsp:txXfrm>
        <a:off x="800338" y="1507624"/>
        <a:ext cx="2391201" cy="1594133"/>
      </dsp:txXfrm>
    </dsp:sp>
    <dsp:sp modelId="{DF45912C-27F8-724B-819C-F2556A361E25}">
      <dsp:nvSpPr>
        <dsp:cNvPr id="0" name=""/>
        <dsp:cNvSpPr/>
      </dsp:nvSpPr>
      <dsp:spPr>
        <a:xfrm>
          <a:off x="3590072" y="1507624"/>
          <a:ext cx="3985334" cy="159413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Bierstadt"/>
            </a:rPr>
            <a:t>Transfer learning with contextual data</a:t>
          </a:r>
        </a:p>
      </dsp:txBody>
      <dsp:txXfrm>
        <a:off x="4387139" y="1507624"/>
        <a:ext cx="2391201" cy="1594133"/>
      </dsp:txXfrm>
    </dsp:sp>
    <dsp:sp modelId="{22A52742-F1C1-CA49-A788-42E426DEF097}">
      <dsp:nvSpPr>
        <dsp:cNvPr id="0" name=""/>
        <dsp:cNvSpPr/>
      </dsp:nvSpPr>
      <dsp:spPr>
        <a:xfrm>
          <a:off x="7176873" y="1507624"/>
          <a:ext cx="3985334" cy="159413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14" tIns="36005" rIns="36005" bIns="36005" numCol="1" spcCol="1270" anchor="ctr" anchorCtr="0">
          <a:noAutofit/>
        </a:bodyPr>
        <a:lstStyle/>
        <a:p>
          <a:pPr marL="0" lvl="0" indent="0" algn="ctr" defTabSz="1200150" rtl="0">
            <a:lnSpc>
              <a:spcPct val="90000"/>
            </a:lnSpc>
            <a:spcBef>
              <a:spcPct val="0"/>
            </a:spcBef>
            <a:spcAft>
              <a:spcPct val="35000"/>
            </a:spcAft>
            <a:buNone/>
          </a:pPr>
          <a:r>
            <a:rPr lang="en-US" sz="2700" kern="1200">
              <a:latin typeface="Bierstadt"/>
            </a:rPr>
            <a:t>Inferencing</a:t>
          </a:r>
          <a:endParaRPr lang="en-US" sz="2700" kern="1200"/>
        </a:p>
      </dsp:txBody>
      <dsp:txXfrm>
        <a:off x="7973940" y="1507624"/>
        <a:ext cx="2391201" cy="159413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A3738B-0492-4148-BD03-E015A1742D94}" type="datetimeFigureOut">
              <a:t>2/28/23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17180-0085-4606-BA6F-7453AF4C8131}" type="slidenum">
              <a:t>‹#›</a:t>
            </a:fld>
            <a:endParaRPr lang="en-US"/>
          </a:p>
        </p:txBody>
      </p:sp>
    </p:spTree>
    <p:extLst>
      <p:ext uri="{BB962C8B-B14F-4D97-AF65-F5344CB8AC3E}">
        <p14:creationId xmlns:p14="http://schemas.microsoft.com/office/powerpoint/2010/main" val="2067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Sathya</a:t>
            </a:r>
          </a:p>
        </p:txBody>
      </p:sp>
      <p:sp>
        <p:nvSpPr>
          <p:cNvPr id="4" name="Slide Number Placeholder 3"/>
          <p:cNvSpPr>
            <a:spLocks noGrp="1"/>
          </p:cNvSpPr>
          <p:nvPr>
            <p:ph type="sldNum" sz="quarter" idx="5"/>
          </p:nvPr>
        </p:nvSpPr>
        <p:spPr/>
        <p:txBody>
          <a:bodyPr/>
          <a:lstStyle/>
          <a:p>
            <a:fld id="{69917180-0085-4606-BA6F-7453AF4C8131}" type="slidenum">
              <a:t>1</a:t>
            </a:fld>
            <a:endParaRPr lang="en-US"/>
          </a:p>
        </p:txBody>
      </p:sp>
    </p:spTree>
    <p:extLst>
      <p:ext uri="{BB962C8B-B14F-4D97-AF65-F5344CB8AC3E}">
        <p14:creationId xmlns:p14="http://schemas.microsoft.com/office/powerpoint/2010/main" val="2782409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Mukund</a:t>
            </a:r>
          </a:p>
        </p:txBody>
      </p:sp>
      <p:sp>
        <p:nvSpPr>
          <p:cNvPr id="4" name="Slide Number Placeholder 3"/>
          <p:cNvSpPr>
            <a:spLocks noGrp="1"/>
          </p:cNvSpPr>
          <p:nvPr>
            <p:ph type="sldNum" sz="quarter" idx="5"/>
          </p:nvPr>
        </p:nvSpPr>
        <p:spPr/>
        <p:txBody>
          <a:bodyPr/>
          <a:lstStyle/>
          <a:p>
            <a:fld id="{69917180-0085-4606-BA6F-7453AF4C8131}" type="slidenum">
              <a:t>10</a:t>
            </a:fld>
            <a:endParaRPr lang="en-US"/>
          </a:p>
        </p:txBody>
      </p:sp>
    </p:spTree>
    <p:extLst>
      <p:ext uri="{BB962C8B-B14F-4D97-AF65-F5344CB8AC3E}">
        <p14:creationId xmlns:p14="http://schemas.microsoft.com/office/powerpoint/2010/main" val="337023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Mukund</a:t>
            </a:r>
          </a:p>
        </p:txBody>
      </p:sp>
      <p:sp>
        <p:nvSpPr>
          <p:cNvPr id="4" name="Slide Number Placeholder 3"/>
          <p:cNvSpPr>
            <a:spLocks noGrp="1"/>
          </p:cNvSpPr>
          <p:nvPr>
            <p:ph type="sldNum" sz="quarter" idx="5"/>
          </p:nvPr>
        </p:nvSpPr>
        <p:spPr/>
        <p:txBody>
          <a:bodyPr/>
          <a:lstStyle/>
          <a:p>
            <a:fld id="{69917180-0085-4606-BA6F-7453AF4C8131}" type="slidenum">
              <a:t>11</a:t>
            </a:fld>
            <a:endParaRPr lang="en-US"/>
          </a:p>
        </p:txBody>
      </p:sp>
    </p:spTree>
    <p:extLst>
      <p:ext uri="{BB962C8B-B14F-4D97-AF65-F5344CB8AC3E}">
        <p14:creationId xmlns:p14="http://schemas.microsoft.com/office/powerpoint/2010/main" val="71228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Mukund</a:t>
            </a:r>
          </a:p>
        </p:txBody>
      </p:sp>
      <p:sp>
        <p:nvSpPr>
          <p:cNvPr id="4" name="Slide Number Placeholder 3"/>
          <p:cNvSpPr>
            <a:spLocks noGrp="1"/>
          </p:cNvSpPr>
          <p:nvPr>
            <p:ph type="sldNum" sz="quarter" idx="5"/>
          </p:nvPr>
        </p:nvSpPr>
        <p:spPr/>
        <p:txBody>
          <a:bodyPr/>
          <a:lstStyle/>
          <a:p>
            <a:fld id="{69917180-0085-4606-BA6F-7453AF4C8131}" type="slidenum">
              <a:t>12</a:t>
            </a:fld>
            <a:endParaRPr lang="en-US"/>
          </a:p>
        </p:txBody>
      </p:sp>
    </p:spTree>
    <p:extLst>
      <p:ext uri="{BB962C8B-B14F-4D97-AF65-F5344CB8AC3E}">
        <p14:creationId xmlns:p14="http://schemas.microsoft.com/office/powerpoint/2010/main" val="1024298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Pranav</a:t>
            </a:r>
          </a:p>
        </p:txBody>
      </p:sp>
      <p:sp>
        <p:nvSpPr>
          <p:cNvPr id="4" name="Slide Number Placeholder 3"/>
          <p:cNvSpPr>
            <a:spLocks noGrp="1"/>
          </p:cNvSpPr>
          <p:nvPr>
            <p:ph type="sldNum" sz="quarter" idx="5"/>
          </p:nvPr>
        </p:nvSpPr>
        <p:spPr/>
        <p:txBody>
          <a:bodyPr/>
          <a:lstStyle/>
          <a:p>
            <a:fld id="{69917180-0085-4606-BA6F-7453AF4C8131}" type="slidenum">
              <a:t>13</a:t>
            </a:fld>
            <a:endParaRPr lang="en-US"/>
          </a:p>
        </p:txBody>
      </p:sp>
    </p:spTree>
    <p:extLst>
      <p:ext uri="{BB962C8B-B14F-4D97-AF65-F5344CB8AC3E}">
        <p14:creationId xmlns:p14="http://schemas.microsoft.com/office/powerpoint/2010/main" val="514395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Sathya</a:t>
            </a:r>
          </a:p>
        </p:txBody>
      </p:sp>
      <p:sp>
        <p:nvSpPr>
          <p:cNvPr id="4" name="Slide Number Placeholder 3"/>
          <p:cNvSpPr>
            <a:spLocks noGrp="1"/>
          </p:cNvSpPr>
          <p:nvPr>
            <p:ph type="sldNum" sz="quarter" idx="5"/>
          </p:nvPr>
        </p:nvSpPr>
        <p:spPr/>
        <p:txBody>
          <a:bodyPr/>
          <a:lstStyle/>
          <a:p>
            <a:fld id="{69917180-0085-4606-BA6F-7453AF4C8131}" type="slidenum">
              <a:t>15</a:t>
            </a:fld>
            <a:endParaRPr lang="en-US"/>
          </a:p>
        </p:txBody>
      </p:sp>
    </p:spTree>
    <p:extLst>
      <p:ext uri="{BB962C8B-B14F-4D97-AF65-F5344CB8AC3E}">
        <p14:creationId xmlns:p14="http://schemas.microsoft.com/office/powerpoint/2010/main" val="327450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Sathya</a:t>
            </a:r>
          </a:p>
        </p:txBody>
      </p:sp>
      <p:sp>
        <p:nvSpPr>
          <p:cNvPr id="4" name="Slide Number Placeholder 3"/>
          <p:cNvSpPr>
            <a:spLocks noGrp="1"/>
          </p:cNvSpPr>
          <p:nvPr>
            <p:ph type="sldNum" sz="quarter" idx="5"/>
          </p:nvPr>
        </p:nvSpPr>
        <p:spPr/>
        <p:txBody>
          <a:bodyPr/>
          <a:lstStyle/>
          <a:p>
            <a:fld id="{69917180-0085-4606-BA6F-7453AF4C8131}" type="slidenum">
              <a:t>2</a:t>
            </a:fld>
            <a:endParaRPr lang="en-US"/>
          </a:p>
        </p:txBody>
      </p:sp>
    </p:spTree>
    <p:extLst>
      <p:ext uri="{BB962C8B-B14F-4D97-AF65-F5344CB8AC3E}">
        <p14:creationId xmlns:p14="http://schemas.microsoft.com/office/powerpoint/2010/main" val="2118111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Ani</a:t>
            </a:r>
          </a:p>
        </p:txBody>
      </p:sp>
      <p:sp>
        <p:nvSpPr>
          <p:cNvPr id="4" name="Slide Number Placeholder 3"/>
          <p:cNvSpPr>
            <a:spLocks noGrp="1"/>
          </p:cNvSpPr>
          <p:nvPr>
            <p:ph type="sldNum" sz="quarter" idx="5"/>
          </p:nvPr>
        </p:nvSpPr>
        <p:spPr/>
        <p:txBody>
          <a:bodyPr/>
          <a:lstStyle/>
          <a:p>
            <a:fld id="{69917180-0085-4606-BA6F-7453AF4C8131}" type="slidenum">
              <a:t>3</a:t>
            </a:fld>
            <a:endParaRPr lang="en-US"/>
          </a:p>
        </p:txBody>
      </p:sp>
    </p:spTree>
    <p:extLst>
      <p:ext uri="{BB962C8B-B14F-4D97-AF65-F5344CB8AC3E}">
        <p14:creationId xmlns:p14="http://schemas.microsoft.com/office/powerpoint/2010/main" val="1815698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Ani</a:t>
            </a:r>
          </a:p>
        </p:txBody>
      </p:sp>
      <p:sp>
        <p:nvSpPr>
          <p:cNvPr id="4" name="Slide Number Placeholder 3"/>
          <p:cNvSpPr>
            <a:spLocks noGrp="1"/>
          </p:cNvSpPr>
          <p:nvPr>
            <p:ph type="sldNum" sz="quarter" idx="5"/>
          </p:nvPr>
        </p:nvSpPr>
        <p:spPr/>
        <p:txBody>
          <a:bodyPr/>
          <a:lstStyle/>
          <a:p>
            <a:fld id="{69917180-0085-4606-BA6F-7453AF4C8131}" type="slidenum">
              <a:t>4</a:t>
            </a:fld>
            <a:endParaRPr lang="en-US"/>
          </a:p>
        </p:txBody>
      </p:sp>
    </p:spTree>
    <p:extLst>
      <p:ext uri="{BB962C8B-B14F-4D97-AF65-F5344CB8AC3E}">
        <p14:creationId xmlns:p14="http://schemas.microsoft.com/office/powerpoint/2010/main" val="333503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Ani</a:t>
            </a:r>
          </a:p>
        </p:txBody>
      </p:sp>
      <p:sp>
        <p:nvSpPr>
          <p:cNvPr id="4" name="Slide Number Placeholder 3"/>
          <p:cNvSpPr>
            <a:spLocks noGrp="1"/>
          </p:cNvSpPr>
          <p:nvPr>
            <p:ph type="sldNum" sz="quarter" idx="5"/>
          </p:nvPr>
        </p:nvSpPr>
        <p:spPr/>
        <p:txBody>
          <a:bodyPr/>
          <a:lstStyle/>
          <a:p>
            <a:fld id="{69917180-0085-4606-BA6F-7453AF4C8131}" type="slidenum">
              <a:t>5</a:t>
            </a:fld>
            <a:endParaRPr lang="en-US"/>
          </a:p>
        </p:txBody>
      </p:sp>
    </p:spTree>
    <p:extLst>
      <p:ext uri="{BB962C8B-B14F-4D97-AF65-F5344CB8AC3E}">
        <p14:creationId xmlns:p14="http://schemas.microsoft.com/office/powerpoint/2010/main" val="42736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Ani</a:t>
            </a:r>
          </a:p>
        </p:txBody>
      </p:sp>
      <p:sp>
        <p:nvSpPr>
          <p:cNvPr id="4" name="Slide Number Placeholder 3"/>
          <p:cNvSpPr>
            <a:spLocks noGrp="1"/>
          </p:cNvSpPr>
          <p:nvPr>
            <p:ph type="sldNum" sz="quarter" idx="5"/>
          </p:nvPr>
        </p:nvSpPr>
        <p:spPr/>
        <p:txBody>
          <a:bodyPr/>
          <a:lstStyle/>
          <a:p>
            <a:fld id="{69917180-0085-4606-BA6F-7453AF4C8131}" type="slidenum">
              <a:t>6</a:t>
            </a:fld>
            <a:endParaRPr lang="en-US"/>
          </a:p>
        </p:txBody>
      </p:sp>
    </p:spTree>
    <p:extLst>
      <p:ext uri="{BB962C8B-B14F-4D97-AF65-F5344CB8AC3E}">
        <p14:creationId xmlns:p14="http://schemas.microsoft.com/office/powerpoint/2010/main" val="457051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Pranav</a:t>
            </a:r>
          </a:p>
        </p:txBody>
      </p:sp>
      <p:sp>
        <p:nvSpPr>
          <p:cNvPr id="4" name="Slide Number Placeholder 3"/>
          <p:cNvSpPr>
            <a:spLocks noGrp="1"/>
          </p:cNvSpPr>
          <p:nvPr>
            <p:ph type="sldNum" sz="quarter" idx="5"/>
          </p:nvPr>
        </p:nvSpPr>
        <p:spPr/>
        <p:txBody>
          <a:bodyPr/>
          <a:lstStyle/>
          <a:p>
            <a:fld id="{69917180-0085-4606-BA6F-7453AF4C8131}" type="slidenum">
              <a:t>7</a:t>
            </a:fld>
            <a:endParaRPr lang="en-US"/>
          </a:p>
        </p:txBody>
      </p:sp>
    </p:spTree>
    <p:extLst>
      <p:ext uri="{BB962C8B-B14F-4D97-AF65-F5344CB8AC3E}">
        <p14:creationId xmlns:p14="http://schemas.microsoft.com/office/powerpoint/2010/main" val="3515094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Pranav</a:t>
            </a:r>
          </a:p>
        </p:txBody>
      </p:sp>
      <p:sp>
        <p:nvSpPr>
          <p:cNvPr id="4" name="Slide Number Placeholder 3"/>
          <p:cNvSpPr>
            <a:spLocks noGrp="1"/>
          </p:cNvSpPr>
          <p:nvPr>
            <p:ph type="sldNum" sz="quarter" idx="5"/>
          </p:nvPr>
        </p:nvSpPr>
        <p:spPr/>
        <p:txBody>
          <a:bodyPr/>
          <a:lstStyle/>
          <a:p>
            <a:fld id="{69917180-0085-4606-BA6F-7453AF4C8131}" type="slidenum">
              <a:t>8</a:t>
            </a:fld>
            <a:endParaRPr lang="en-US"/>
          </a:p>
        </p:txBody>
      </p:sp>
    </p:spTree>
    <p:extLst>
      <p:ext uri="{BB962C8B-B14F-4D97-AF65-F5344CB8AC3E}">
        <p14:creationId xmlns:p14="http://schemas.microsoft.com/office/powerpoint/2010/main" val="995496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Mukund</a:t>
            </a:r>
          </a:p>
        </p:txBody>
      </p:sp>
      <p:sp>
        <p:nvSpPr>
          <p:cNvPr id="4" name="Slide Number Placeholder 3"/>
          <p:cNvSpPr>
            <a:spLocks noGrp="1"/>
          </p:cNvSpPr>
          <p:nvPr>
            <p:ph type="sldNum" sz="quarter" idx="5"/>
          </p:nvPr>
        </p:nvSpPr>
        <p:spPr/>
        <p:txBody>
          <a:bodyPr/>
          <a:lstStyle/>
          <a:p>
            <a:fld id="{69917180-0085-4606-BA6F-7453AF4C8131}" type="slidenum">
              <a:t>9</a:t>
            </a:fld>
            <a:endParaRPr lang="en-US"/>
          </a:p>
        </p:txBody>
      </p:sp>
    </p:spTree>
    <p:extLst>
      <p:ext uri="{BB962C8B-B14F-4D97-AF65-F5344CB8AC3E}">
        <p14:creationId xmlns:p14="http://schemas.microsoft.com/office/powerpoint/2010/main" val="213343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8A8017CA-1E6E-164F-AFCF-1C60C332A586}" type="datetime1">
              <a:rPr lang="en-US" smtClean="0"/>
              <a:t>2/28/23</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882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3D379E31-2F8B-2346-AEEA-29604DC6C1C1}" type="datetime1">
              <a:rPr lang="en-US" smtClean="0"/>
              <a:t>2/28/23</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2039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EF416B0B-08E3-4745-A5FE-5127EBEB4488}" type="datetime1">
              <a:rPr lang="en-US" smtClean="0"/>
              <a:t>2/28/23</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51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61466561-11A4-BD4B-9A18-F8DADD012731}" type="datetime1">
              <a:rPr lang="en-US" smtClean="0"/>
              <a:t>2/28/23</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955222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C808C42E-FD07-6245-80A5-CE2E4F8EB521}" type="datetime1">
              <a:rPr lang="en-US" smtClean="0"/>
              <a:t>2/28/23</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49774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3F70EC71-2167-8B48-917E-2F98EB6E8840}" type="datetime1">
              <a:rPr lang="en-US" smtClean="0"/>
              <a:t>2/28/23</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83512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1B31153-697B-0F46-86B5-D6B46C5893D4}" type="datetime1">
              <a:rPr lang="en-US" smtClean="0"/>
              <a:t>2/28/23</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406351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40DB52E4-DEE3-244D-AD5F-B669177EA48A}" type="datetime1">
              <a:rPr lang="en-US" smtClean="0"/>
              <a:t>2/28/23</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596590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5F7E05FE-2740-1347-B733-92711A782245}" type="datetime1">
              <a:rPr lang="en-US" smtClean="0"/>
              <a:t>2/28/23</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207599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2BA6AF-A79B-7D46-ABD2-28356CF7A942}" type="datetime1">
              <a:rPr lang="en-US" smtClean="0"/>
              <a:t>2/28/23</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89710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9120027E-6E2C-5A4C-AE7C-A17C4658001F}" type="datetime1">
              <a:rPr lang="en-US" smtClean="0"/>
              <a:t>2/28/23</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3118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13AF413D-0E51-6540-8E4C-6AC37129D63E}" type="datetime1">
              <a:rPr lang="en-US" smtClean="0"/>
              <a:t>2/28/23</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725533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9" r:id="rId6"/>
    <p:sldLayoutId id="2147483834" r:id="rId7"/>
    <p:sldLayoutId id="2147483835" r:id="rId8"/>
    <p:sldLayoutId id="2147483836" r:id="rId9"/>
    <p:sldLayoutId id="2147483838" r:id="rId10"/>
    <p:sldLayoutId id="2147483837" r:id="rId11"/>
  </p:sldLayoutIdLst>
  <p:hf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media" Target="../media/media4.mp4"/><Relationship Id="rId7" Type="http://schemas.openxmlformats.org/officeDocument/2006/relationships/image" Target="../media/image2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11.svg"/><Relationship Id="rId4" Type="http://schemas.openxmlformats.org/officeDocument/2006/relationships/video" Target="../media/media4.mp4"/><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hyperlink" Target="https://www.exxactcorp.com/blog/HPC/discover-the-difference-between-deep-learning-training-and-inference" TargetMode="External"/><Relationship Id="rId3" Type="http://schemas.openxmlformats.org/officeDocument/2006/relationships/hyperlink" Target="https://www.dailysabah.com/life/hot-air-balloon-festival-kicks-off-in-turkeys-famed-cappadocia/news" TargetMode="External"/><Relationship Id="rId7" Type="http://schemas.openxmlformats.org/officeDocument/2006/relationships/hyperlink" Target="https://www.analyticssteps.com/blogs/how-transfer-learning-done-neural-networks-and-convolutional-neural-networks" TargetMode="External"/><Relationship Id="rId2" Type="http://schemas.openxmlformats.org/officeDocument/2006/relationships/hyperlink" Target="https://www.nytimes.com/2023/02/04/us/politics/chinese-spy-balloon-obsession.html" TargetMode="External"/><Relationship Id="rId1" Type="http://schemas.openxmlformats.org/officeDocument/2006/relationships/slideLayout" Target="../slideLayouts/slideLayout5.xml"/><Relationship Id="rId6" Type="http://schemas.openxmlformats.org/officeDocument/2006/relationships/hyperlink" Target="https://iq.opengenus.org/yolov5/" TargetMode="External"/><Relationship Id="rId5" Type="http://schemas.openxmlformats.org/officeDocument/2006/relationships/hyperlink" Target="https://www.youtube.com/watch?v=QGAMTlI6XxY" TargetMode="External"/><Relationship Id="rId10" Type="http://schemas.openxmlformats.org/officeDocument/2006/relationships/hyperlink" Target="https://developer.apple.com/sf-symbols/" TargetMode="External"/><Relationship Id="rId4" Type="http://schemas.openxmlformats.org/officeDocument/2006/relationships/hyperlink" Target="https://www.tiktok.com/@tripadvizr/video/7196418536355548422?_r=1&amp;_t=8aFwx2sxDf1" TargetMode="External"/><Relationship Id="rId9" Type="http://schemas.openxmlformats.org/officeDocument/2006/relationships/hyperlink" Target="https://colab.research.google.com/drive/1E19M4QNhCYRgPpp8NUHwRt0NWobxXGZO?usp=shar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1.svg"/><Relationship Id="rId4" Type="http://schemas.openxmlformats.org/officeDocument/2006/relationships/video" Target="../media/media2.mp4"/><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0" name="Rectangle 40">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42">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
            <a:extLst>
              <a:ext uri="{FF2B5EF4-FFF2-40B4-BE49-F238E27FC236}">
                <a16:creationId xmlns:a16="http://schemas.microsoft.com/office/drawing/2014/main" id="{C90C05B6-5070-9977-9A8C-4D8F116A6234}"/>
              </a:ext>
            </a:extLst>
          </p:cNvPr>
          <p:cNvPicPr>
            <a:picLocks noChangeAspect="1"/>
          </p:cNvPicPr>
          <p:nvPr/>
        </p:nvPicPr>
        <p:blipFill rotWithShape="1">
          <a:blip r:embed="rId3">
            <a:alphaModFix amt="40000"/>
          </a:blip>
          <a:srcRect b="6250"/>
          <a:stretch/>
        </p:blipFill>
        <p:spPr>
          <a:xfrm>
            <a:off x="-2" y="-4"/>
            <a:ext cx="12192001" cy="6858001"/>
          </a:xfrm>
          <a:prstGeom prst="rect">
            <a:avLst/>
          </a:prstGeom>
        </p:spPr>
      </p:pic>
      <p:sp>
        <p:nvSpPr>
          <p:cNvPr id="2" name="Title 1">
            <a:extLst>
              <a:ext uri="{FF2B5EF4-FFF2-40B4-BE49-F238E27FC236}">
                <a16:creationId xmlns:a16="http://schemas.microsoft.com/office/drawing/2014/main" id="{16606988-9C16-6260-F763-5DF599368BD6}"/>
              </a:ext>
            </a:extLst>
          </p:cNvPr>
          <p:cNvSpPr>
            <a:spLocks noGrp="1"/>
          </p:cNvSpPr>
          <p:nvPr>
            <p:ph type="ctrTitle"/>
          </p:nvPr>
        </p:nvSpPr>
        <p:spPr>
          <a:xfrm>
            <a:off x="517870" y="978408"/>
            <a:ext cx="5021182" cy="2334248"/>
          </a:xfrm>
        </p:spPr>
        <p:txBody>
          <a:bodyPr anchor="t">
            <a:normAutofit fontScale="90000"/>
          </a:bodyPr>
          <a:lstStyle/>
          <a:p>
            <a:r>
              <a:rPr lang="en-US">
                <a:solidFill>
                  <a:srgbClr val="FFFFFF"/>
                </a:solidFill>
                <a:latin typeface="Verdana" panose="020B0604030504040204" pitchFamily="34" charset="0"/>
                <a:ea typeface="Verdana" panose="020B0604030504040204" pitchFamily="34" charset="0"/>
                <a:cs typeface="Verdana" panose="020B0604030504040204" pitchFamily="34" charset="0"/>
              </a:rPr>
              <a:t>Aerial Object Detection</a:t>
            </a:r>
          </a:p>
        </p:txBody>
      </p:sp>
      <p:sp>
        <p:nvSpPr>
          <p:cNvPr id="3" name="Subtitle 2">
            <a:extLst>
              <a:ext uri="{FF2B5EF4-FFF2-40B4-BE49-F238E27FC236}">
                <a16:creationId xmlns:a16="http://schemas.microsoft.com/office/drawing/2014/main" id="{B6532465-E59E-038D-1590-FEDEF8209512}"/>
              </a:ext>
            </a:extLst>
          </p:cNvPr>
          <p:cNvSpPr>
            <a:spLocks noGrp="1"/>
          </p:cNvSpPr>
          <p:nvPr>
            <p:ph type="subTitle" idx="1"/>
          </p:nvPr>
        </p:nvSpPr>
        <p:spPr>
          <a:xfrm>
            <a:off x="6657770" y="3904329"/>
            <a:ext cx="5029977" cy="1942288"/>
          </a:xfrm>
        </p:spPr>
        <p:txBody>
          <a:bodyPr anchor="b">
            <a:normAutofit/>
          </a:bodyPr>
          <a:lstStyle/>
          <a:p>
            <a:r>
              <a:rPr lang="en-US">
                <a:solidFill>
                  <a:srgbClr val="FFFFFF"/>
                </a:solidFill>
                <a:latin typeface="Verdana"/>
                <a:ea typeface="Verdana"/>
                <a:cs typeface="Verdana" panose="020B0604030504040204" pitchFamily="34" charset="0"/>
              </a:rPr>
              <a:t>Pranav Dulepet, Mukund Shankar, Anirudh Poruri, Sathya Gnanakumar</a:t>
            </a:r>
          </a:p>
        </p:txBody>
      </p:sp>
      <p:sp>
        <p:nvSpPr>
          <p:cNvPr id="82" name="Rectangle 44">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4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7608F1EF-8C1E-1C98-9BA1-F5AC9CC0F769}"/>
              </a:ext>
            </a:extLst>
          </p:cNvPr>
          <p:cNvSpPr>
            <a:spLocks noGrp="1"/>
          </p:cNvSpPr>
          <p:nvPr>
            <p:ph type="sldNum" sz="quarter" idx="12"/>
          </p:nvPr>
        </p:nvSpPr>
        <p:spPr>
          <a:xfrm>
            <a:off x="11454317" y="6420414"/>
            <a:ext cx="637909" cy="365125"/>
          </a:xfrm>
        </p:spPr>
        <p:txBody>
          <a:bodyPr/>
          <a:lstStyle/>
          <a:p>
            <a:fld id="{DFDF98CC-160E-494C-8C3C-8CDC5FA257DE}" type="slidenum">
              <a:rPr lang="en-US" smtClean="0">
                <a:solidFill>
                  <a:schemeClr val="bg1"/>
                </a:solidFill>
              </a:rPr>
              <a:t>1</a:t>
            </a:fld>
            <a:endParaRPr lang="en-US">
              <a:solidFill>
                <a:schemeClr val="bg1"/>
              </a:solidFill>
            </a:endParaRPr>
          </a:p>
        </p:txBody>
      </p:sp>
    </p:spTree>
    <p:extLst>
      <p:ext uri="{BB962C8B-B14F-4D97-AF65-F5344CB8AC3E}">
        <p14:creationId xmlns:p14="http://schemas.microsoft.com/office/powerpoint/2010/main" val="797504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8FCE9-A408-8293-2327-E10773F158AA}"/>
              </a:ext>
            </a:extLst>
          </p:cNvPr>
          <p:cNvSpPr>
            <a:spLocks noGrp="1"/>
          </p:cNvSpPr>
          <p:nvPr>
            <p:ph type="title"/>
          </p:nvPr>
        </p:nvSpPr>
        <p:spPr>
          <a:xfrm>
            <a:off x="508651" y="657368"/>
            <a:ext cx="5021182" cy="903401"/>
          </a:xfrm>
        </p:spPr>
        <p:txBody>
          <a:bodyPr vert="horz" lIns="91440" tIns="45720" rIns="91440" bIns="45720" rtlCol="0" anchor="t">
            <a:normAutofit fontScale="90000"/>
          </a:bodyPr>
          <a:lstStyle/>
          <a:p>
            <a:r>
              <a:rPr lang="en-US"/>
              <a:t>The code</a:t>
            </a:r>
          </a:p>
        </p:txBody>
      </p:sp>
      <p:pic>
        <p:nvPicPr>
          <p:cNvPr id="11" name="Picture 10" descr="Shape&#10;&#10;Description automatically generated with medium confidence">
            <a:extLst>
              <a:ext uri="{FF2B5EF4-FFF2-40B4-BE49-F238E27FC236}">
                <a16:creationId xmlns:a16="http://schemas.microsoft.com/office/drawing/2014/main" id="{B938B1FA-20D1-9FF9-F601-FC34FE0DF106}"/>
              </a:ext>
            </a:extLst>
          </p:cNvPr>
          <p:cNvPicPr>
            <a:picLocks noChangeAspect="1"/>
          </p:cNvPicPr>
          <p:nvPr/>
        </p:nvPicPr>
        <p:blipFill>
          <a:blip r:embed="rId3"/>
          <a:stretch>
            <a:fillRect/>
          </a:stretch>
        </p:blipFill>
        <p:spPr>
          <a:xfrm>
            <a:off x="5051226" y="718688"/>
            <a:ext cx="487827" cy="509404"/>
          </a:xfrm>
          <a:prstGeom prst="rect">
            <a:avLst/>
          </a:prstGeom>
        </p:spPr>
      </p:pic>
      <p:sp>
        <p:nvSpPr>
          <p:cNvPr id="21" name="Content Placeholder 6">
            <a:extLst>
              <a:ext uri="{FF2B5EF4-FFF2-40B4-BE49-F238E27FC236}">
                <a16:creationId xmlns:a16="http://schemas.microsoft.com/office/drawing/2014/main" id="{05848F69-6CE3-500C-8869-086692927067}"/>
              </a:ext>
            </a:extLst>
          </p:cNvPr>
          <p:cNvSpPr>
            <a:spLocks noGrp="1"/>
          </p:cNvSpPr>
          <p:nvPr>
            <p:ph idx="1"/>
          </p:nvPr>
        </p:nvSpPr>
        <p:spPr>
          <a:xfrm>
            <a:off x="517870" y="1560769"/>
            <a:ext cx="5021182" cy="3885874"/>
          </a:xfrm>
        </p:spPr>
        <p:txBody>
          <a:bodyPr vert="horz" lIns="91440" tIns="45720" rIns="91440" bIns="45720" rtlCol="0" anchor="ctr">
            <a:normAutofit/>
          </a:bodyPr>
          <a:lstStyle/>
          <a:p>
            <a:r>
              <a:rPr lang="en-US"/>
              <a:t>This code snippet is what we used to perform inferencing. </a:t>
            </a:r>
          </a:p>
          <a:p>
            <a:r>
              <a:rPr lang="en-US"/>
              <a:t>First, we used the generic YOLOv5 model.</a:t>
            </a:r>
          </a:p>
          <a:p>
            <a:r>
              <a:rPr lang="en-US"/>
              <a:t>Then, we used the weights defined by our trained model (after applying transfer learning). Results coming up. </a:t>
            </a:r>
          </a:p>
        </p:txBody>
      </p:sp>
      <p:pic>
        <p:nvPicPr>
          <p:cNvPr id="4" name="Picture 3" descr="Graphical user interface, text&#10;&#10;Description automatically generated">
            <a:extLst>
              <a:ext uri="{FF2B5EF4-FFF2-40B4-BE49-F238E27FC236}">
                <a16:creationId xmlns:a16="http://schemas.microsoft.com/office/drawing/2014/main" id="{55FF8CA0-AA26-6DB4-1C3C-25C8164227D0}"/>
              </a:ext>
            </a:extLst>
          </p:cNvPr>
          <p:cNvPicPr>
            <a:picLocks noChangeAspect="1"/>
          </p:cNvPicPr>
          <p:nvPr/>
        </p:nvPicPr>
        <p:blipFill rotWithShape="1">
          <a:blip r:embed="rId4"/>
          <a:srcRect l="6323"/>
          <a:stretch/>
        </p:blipFill>
        <p:spPr>
          <a:xfrm>
            <a:off x="5418982" y="692905"/>
            <a:ext cx="7280965" cy="5472189"/>
          </a:xfrm>
          <a:prstGeom prst="rect">
            <a:avLst/>
          </a:prstGeom>
        </p:spPr>
      </p:pic>
      <p:sp>
        <p:nvSpPr>
          <p:cNvPr id="3" name="Slide Number Placeholder 2">
            <a:extLst>
              <a:ext uri="{FF2B5EF4-FFF2-40B4-BE49-F238E27FC236}">
                <a16:creationId xmlns:a16="http://schemas.microsoft.com/office/drawing/2014/main" id="{F8814763-C742-6D75-7747-6780D42CC290}"/>
              </a:ext>
            </a:extLst>
          </p:cNvPr>
          <p:cNvSpPr>
            <a:spLocks noGrp="1"/>
          </p:cNvSpPr>
          <p:nvPr>
            <p:ph type="sldNum" sz="quarter" idx="12"/>
          </p:nvPr>
        </p:nvSpPr>
        <p:spPr/>
        <p:txBody>
          <a:bodyPr/>
          <a:lstStyle/>
          <a:p>
            <a:fld id="{DFDF98CC-160E-494C-8C3C-8CDC5FA257DE}" type="slidenum">
              <a:rPr lang="en-US" smtClean="0"/>
              <a:t>10</a:t>
            </a:fld>
            <a:endParaRPr lang="en-US"/>
          </a:p>
        </p:txBody>
      </p:sp>
    </p:spTree>
    <p:extLst>
      <p:ext uri="{BB962C8B-B14F-4D97-AF65-F5344CB8AC3E}">
        <p14:creationId xmlns:p14="http://schemas.microsoft.com/office/powerpoint/2010/main" val="222904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3">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33651-2623-588C-1F0A-026673469865}"/>
              </a:ext>
            </a:extLst>
          </p:cNvPr>
          <p:cNvSpPr>
            <a:spLocks noGrp="1"/>
          </p:cNvSpPr>
          <p:nvPr>
            <p:ph type="title"/>
          </p:nvPr>
        </p:nvSpPr>
        <p:spPr>
          <a:xfrm>
            <a:off x="508463" y="978408"/>
            <a:ext cx="6516959" cy="2071840"/>
          </a:xfrm>
        </p:spPr>
        <p:txBody>
          <a:bodyPr vert="horz" lIns="91440" tIns="45720" rIns="91440" bIns="45720" rtlCol="0" anchor="t">
            <a:normAutofit/>
          </a:bodyPr>
          <a:lstStyle/>
          <a:p>
            <a:r>
              <a:rPr lang="en-US" b="1" kern="1200">
                <a:solidFill>
                  <a:schemeClr val="tx1"/>
                </a:solidFill>
                <a:latin typeface="+mj-lt"/>
                <a:ea typeface="+mj-ea"/>
                <a:cs typeface="+mj-cs"/>
              </a:rPr>
              <a:t>Our model in action</a:t>
            </a:r>
          </a:p>
        </p:txBody>
      </p:sp>
      <p:sp>
        <p:nvSpPr>
          <p:cNvPr id="17" name="Rectangle 17">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hot air balloons in the sky&#10;&#10;Description automatically generated with medium confidence">
            <a:extLst>
              <a:ext uri="{FF2B5EF4-FFF2-40B4-BE49-F238E27FC236}">
                <a16:creationId xmlns:a16="http://schemas.microsoft.com/office/drawing/2014/main" id="{2EFA23EB-37EF-647C-E265-2049FCC6E5A5}"/>
              </a:ext>
            </a:extLst>
          </p:cNvPr>
          <p:cNvPicPr>
            <a:picLocks noChangeAspect="1"/>
          </p:cNvPicPr>
          <p:nvPr/>
        </p:nvPicPr>
        <p:blipFill>
          <a:blip r:embed="rId3"/>
          <a:stretch>
            <a:fillRect/>
          </a:stretch>
        </p:blipFill>
        <p:spPr>
          <a:xfrm>
            <a:off x="6710262" y="2508498"/>
            <a:ext cx="4894624" cy="3267160"/>
          </a:xfrm>
          <a:prstGeom prst="rect">
            <a:avLst/>
          </a:prstGeom>
        </p:spPr>
      </p:pic>
      <p:pic>
        <p:nvPicPr>
          <p:cNvPr id="4" name="Picture 3" descr="A picture containing text, sign, dark&#10;&#10;Description automatically generated">
            <a:extLst>
              <a:ext uri="{FF2B5EF4-FFF2-40B4-BE49-F238E27FC236}">
                <a16:creationId xmlns:a16="http://schemas.microsoft.com/office/drawing/2014/main" id="{D5BAD97B-37C4-DAB7-DF69-689CAC81278C}"/>
              </a:ext>
            </a:extLst>
          </p:cNvPr>
          <p:cNvPicPr>
            <a:picLocks noChangeAspect="1"/>
          </p:cNvPicPr>
          <p:nvPr/>
        </p:nvPicPr>
        <p:blipFill>
          <a:blip r:embed="rId4"/>
          <a:stretch>
            <a:fillRect/>
          </a:stretch>
        </p:blipFill>
        <p:spPr>
          <a:xfrm>
            <a:off x="630945" y="2526563"/>
            <a:ext cx="4894624" cy="3254925"/>
          </a:xfrm>
          <a:prstGeom prst="rect">
            <a:avLst/>
          </a:prstGeom>
        </p:spPr>
      </p:pic>
      <p:pic>
        <p:nvPicPr>
          <p:cNvPr id="5" name="Graphic 4" descr="Image">
            <a:extLst>
              <a:ext uri="{FF2B5EF4-FFF2-40B4-BE49-F238E27FC236}">
                <a16:creationId xmlns:a16="http://schemas.microsoft.com/office/drawing/2014/main" id="{33C681AC-08E0-CD6C-2302-6C5217253BE2}"/>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88128" y="551444"/>
            <a:ext cx="652631" cy="652631"/>
          </a:xfrm>
          <a:prstGeom prst="rect">
            <a:avLst/>
          </a:prstGeom>
        </p:spPr>
      </p:pic>
      <p:sp>
        <p:nvSpPr>
          <p:cNvPr id="3" name="TextBox 2">
            <a:extLst>
              <a:ext uri="{FF2B5EF4-FFF2-40B4-BE49-F238E27FC236}">
                <a16:creationId xmlns:a16="http://schemas.microsoft.com/office/drawing/2014/main" id="{DCFA43CF-478E-797F-3684-ECCB36A0945E}"/>
              </a:ext>
            </a:extLst>
          </p:cNvPr>
          <p:cNvSpPr txBox="1"/>
          <p:nvPr/>
        </p:nvSpPr>
        <p:spPr>
          <a:xfrm>
            <a:off x="622870" y="5765003"/>
            <a:ext cx="4916182" cy="276999"/>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8: A balloon as classified by our model</a:t>
            </a:r>
          </a:p>
        </p:txBody>
      </p:sp>
      <p:sp>
        <p:nvSpPr>
          <p:cNvPr id="7" name="TextBox 6">
            <a:extLst>
              <a:ext uri="{FF2B5EF4-FFF2-40B4-BE49-F238E27FC236}">
                <a16:creationId xmlns:a16="http://schemas.microsoft.com/office/drawing/2014/main" id="{D9949072-BE88-4FFF-3FEB-E5B9E8DB076C}"/>
              </a:ext>
            </a:extLst>
          </p:cNvPr>
          <p:cNvSpPr txBox="1"/>
          <p:nvPr/>
        </p:nvSpPr>
        <p:spPr>
          <a:xfrm>
            <a:off x="6662168" y="5761959"/>
            <a:ext cx="4916182" cy="276999"/>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9: A group of hot air balloons as classified by our model</a:t>
            </a:r>
          </a:p>
        </p:txBody>
      </p:sp>
      <p:sp>
        <p:nvSpPr>
          <p:cNvPr id="8" name="Slide Number Placeholder 7">
            <a:extLst>
              <a:ext uri="{FF2B5EF4-FFF2-40B4-BE49-F238E27FC236}">
                <a16:creationId xmlns:a16="http://schemas.microsoft.com/office/drawing/2014/main" id="{6AC40E34-0F48-7712-284D-A4563BEDC854}"/>
              </a:ext>
            </a:extLst>
          </p:cNvPr>
          <p:cNvSpPr>
            <a:spLocks noGrp="1"/>
          </p:cNvSpPr>
          <p:nvPr>
            <p:ph type="sldNum" sz="quarter" idx="12"/>
          </p:nvPr>
        </p:nvSpPr>
        <p:spPr/>
        <p:txBody>
          <a:bodyPr/>
          <a:lstStyle/>
          <a:p>
            <a:fld id="{DFDF98CC-160E-494C-8C3C-8CDC5FA257DE}" type="slidenum">
              <a:rPr lang="en-US" smtClean="0"/>
              <a:t>11</a:t>
            </a:fld>
            <a:endParaRPr lang="en-US"/>
          </a:p>
        </p:txBody>
      </p:sp>
    </p:spTree>
    <p:extLst>
      <p:ext uri="{BB962C8B-B14F-4D97-AF65-F5344CB8AC3E}">
        <p14:creationId xmlns:p14="http://schemas.microsoft.com/office/powerpoint/2010/main" val="1495644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48A2C-6676-8FED-EAE6-1D0CBD9450AF}"/>
              </a:ext>
            </a:extLst>
          </p:cNvPr>
          <p:cNvSpPr>
            <a:spLocks noGrp="1"/>
          </p:cNvSpPr>
          <p:nvPr>
            <p:ph type="title"/>
          </p:nvPr>
        </p:nvSpPr>
        <p:spPr>
          <a:xfrm>
            <a:off x="517870" y="978408"/>
            <a:ext cx="7260144" cy="2333778"/>
          </a:xfrm>
        </p:spPr>
        <p:txBody>
          <a:bodyPr vert="horz" lIns="91440" tIns="45720" rIns="91440" bIns="45720" rtlCol="0" anchor="t">
            <a:normAutofit/>
          </a:bodyPr>
          <a:lstStyle/>
          <a:p>
            <a:r>
              <a:rPr lang="en-US" b="1" kern="1200">
                <a:solidFill>
                  <a:schemeClr val="tx1"/>
                </a:solidFill>
                <a:latin typeface="+mj-lt"/>
                <a:ea typeface="+mj-ea"/>
                <a:cs typeface="+mj-cs"/>
              </a:rPr>
              <a:t>Our model in action</a:t>
            </a:r>
          </a:p>
        </p:txBody>
      </p:sp>
      <p:sp>
        <p:nvSpPr>
          <p:cNvPr id="19" name="Rectangle 1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hot-air-balloons-vid">
            <a:hlinkClick r:id="" action="ppaction://media"/>
            <a:extLst>
              <a:ext uri="{FF2B5EF4-FFF2-40B4-BE49-F238E27FC236}">
                <a16:creationId xmlns:a16="http://schemas.microsoft.com/office/drawing/2014/main" id="{E845B31B-6742-2BBF-0B6F-8526BA5E0B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90417" y="2584860"/>
            <a:ext cx="5516376" cy="3147645"/>
          </a:xfrm>
          <a:prstGeom prst="rect">
            <a:avLst/>
          </a:prstGeom>
        </p:spPr>
      </p:pic>
      <p:pic>
        <p:nvPicPr>
          <p:cNvPr id="6" name="white-balloon-vid">
            <a:hlinkClick r:id="" action="ppaction://media"/>
            <a:extLst>
              <a:ext uri="{FF2B5EF4-FFF2-40B4-BE49-F238E27FC236}">
                <a16:creationId xmlns:a16="http://schemas.microsoft.com/office/drawing/2014/main" id="{BC450662-5C44-D52D-2432-063ACBD2C34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242241" y="2490785"/>
            <a:ext cx="3289319" cy="3336356"/>
          </a:xfrm>
          <a:prstGeom prst="rect">
            <a:avLst/>
          </a:prstGeom>
        </p:spPr>
      </p:pic>
      <p:pic>
        <p:nvPicPr>
          <p:cNvPr id="4" name="Graphic 3" descr="Video">
            <a:extLst>
              <a:ext uri="{FF2B5EF4-FFF2-40B4-BE49-F238E27FC236}">
                <a16:creationId xmlns:a16="http://schemas.microsoft.com/office/drawing/2014/main" id="{C264BAD5-93B2-B478-13BE-76DDE1D753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40012" y="585004"/>
            <a:ext cx="656705" cy="647298"/>
          </a:xfrm>
          <a:prstGeom prst="rect">
            <a:avLst/>
          </a:prstGeom>
        </p:spPr>
      </p:pic>
      <p:sp>
        <p:nvSpPr>
          <p:cNvPr id="3" name="TextBox 2">
            <a:extLst>
              <a:ext uri="{FF2B5EF4-FFF2-40B4-BE49-F238E27FC236}">
                <a16:creationId xmlns:a16="http://schemas.microsoft.com/office/drawing/2014/main" id="{48462106-5E1A-33E6-03D5-16A206C10632}"/>
              </a:ext>
            </a:extLst>
          </p:cNvPr>
          <p:cNvSpPr txBox="1"/>
          <p:nvPr/>
        </p:nvSpPr>
        <p:spPr>
          <a:xfrm>
            <a:off x="1237765" y="5830765"/>
            <a:ext cx="3278015" cy="461665"/>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10: </a:t>
            </a:r>
            <a:r>
              <a:rPr lang="en-US" sz="1200" i="1">
                <a:ea typeface="+mn-lt"/>
                <a:cs typeface="+mn-lt"/>
              </a:rPr>
              <a:t>A video of a balloon as classified by our model</a:t>
            </a:r>
          </a:p>
        </p:txBody>
      </p:sp>
      <p:sp>
        <p:nvSpPr>
          <p:cNvPr id="5" name="TextBox 4">
            <a:extLst>
              <a:ext uri="{FF2B5EF4-FFF2-40B4-BE49-F238E27FC236}">
                <a16:creationId xmlns:a16="http://schemas.microsoft.com/office/drawing/2014/main" id="{F8E60849-52EB-7FF5-67EC-C6CA560E3410}"/>
              </a:ext>
            </a:extLst>
          </p:cNvPr>
          <p:cNvSpPr txBox="1"/>
          <p:nvPr/>
        </p:nvSpPr>
        <p:spPr>
          <a:xfrm>
            <a:off x="6290417" y="5756681"/>
            <a:ext cx="5534647" cy="276999"/>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11: </a:t>
            </a:r>
            <a:r>
              <a:rPr lang="en-US" sz="1200" i="1">
                <a:ea typeface="+mn-lt"/>
                <a:cs typeface="+mn-lt"/>
              </a:rPr>
              <a:t>A video of a group of hot air balloons as classified by a our model</a:t>
            </a:r>
            <a:endParaRPr lang="en-US" sz="1200">
              <a:ea typeface="+mn-lt"/>
              <a:cs typeface="+mn-lt"/>
            </a:endParaRPr>
          </a:p>
        </p:txBody>
      </p:sp>
      <p:sp>
        <p:nvSpPr>
          <p:cNvPr id="7" name="Slide Number Placeholder 6">
            <a:extLst>
              <a:ext uri="{FF2B5EF4-FFF2-40B4-BE49-F238E27FC236}">
                <a16:creationId xmlns:a16="http://schemas.microsoft.com/office/drawing/2014/main" id="{295A7038-87AD-9E17-E247-4F9D72CAB0F7}"/>
              </a:ext>
            </a:extLst>
          </p:cNvPr>
          <p:cNvSpPr>
            <a:spLocks noGrp="1"/>
          </p:cNvSpPr>
          <p:nvPr>
            <p:ph type="sldNum" sz="quarter" idx="12"/>
          </p:nvPr>
        </p:nvSpPr>
        <p:spPr/>
        <p:txBody>
          <a:bodyPr/>
          <a:lstStyle/>
          <a:p>
            <a:fld id="{DFDF98CC-160E-494C-8C3C-8CDC5FA257DE}" type="slidenum">
              <a:rPr lang="en-US" smtClean="0"/>
              <a:t>12</a:t>
            </a:fld>
            <a:endParaRPr lang="en-US"/>
          </a:p>
        </p:txBody>
      </p:sp>
    </p:spTree>
    <p:extLst>
      <p:ext uri="{BB962C8B-B14F-4D97-AF65-F5344CB8AC3E}">
        <p14:creationId xmlns:p14="http://schemas.microsoft.com/office/powerpoint/2010/main" val="17227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67" fill="hold"/>
                                        <p:tgtEl>
                                          <p:spTgt spid="6"/>
                                        </p:tgtEl>
                                      </p:cBhvr>
                                    </p:cmd>
                                  </p:childTnLst>
                                </p:cTn>
                              </p:par>
                              <p:par>
                                <p:cTn id="7" presetID="1" presetClass="mediacall" presetSubtype="0" fill="hold" nodeType="withEffect">
                                  <p:stCondLst>
                                    <p:cond delay="0"/>
                                  </p:stCondLst>
                                  <p:childTnLst>
                                    <p:cmd type="call" cmd="playFrom(0.0)">
                                      <p:cBhvr>
                                        <p:cTn id="8" dur="175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F3131D-05F4-968B-9C09-65AD2173CB25}"/>
              </a:ext>
            </a:extLst>
          </p:cNvPr>
          <p:cNvSpPr>
            <a:spLocks noGrp="1"/>
          </p:cNvSpPr>
          <p:nvPr>
            <p:ph type="title"/>
          </p:nvPr>
        </p:nvSpPr>
        <p:spPr>
          <a:xfrm>
            <a:off x="517870" y="976160"/>
            <a:ext cx="5021183" cy="5270190"/>
          </a:xfrm>
        </p:spPr>
        <p:txBody>
          <a:bodyPr>
            <a:normAutofit/>
          </a:bodyPr>
          <a:lstStyle/>
          <a:p>
            <a:r>
              <a:rPr lang="en-US"/>
              <a:t>Metrics</a:t>
            </a:r>
          </a:p>
        </p:txBody>
      </p:sp>
      <p:sp>
        <p:nvSpPr>
          <p:cNvPr id="12" name="Rectangle 11">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with medium confidence">
            <a:extLst>
              <a:ext uri="{FF2B5EF4-FFF2-40B4-BE49-F238E27FC236}">
                <a16:creationId xmlns:a16="http://schemas.microsoft.com/office/drawing/2014/main" id="{0B6AA566-7833-5F39-4FCB-D930063B860D}"/>
              </a:ext>
            </a:extLst>
          </p:cNvPr>
          <p:cNvPicPr>
            <a:picLocks noChangeAspect="1"/>
          </p:cNvPicPr>
          <p:nvPr/>
        </p:nvPicPr>
        <p:blipFill>
          <a:blip r:embed="rId3"/>
          <a:stretch>
            <a:fillRect/>
          </a:stretch>
        </p:blipFill>
        <p:spPr>
          <a:xfrm>
            <a:off x="11160272" y="717492"/>
            <a:ext cx="522718" cy="400898"/>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2A8223D6-261A-253B-8A29-9BD27DE5A51E}"/>
              </a:ext>
            </a:extLst>
          </p:cNvPr>
          <p:cNvPicPr>
            <a:picLocks noChangeAspect="1"/>
          </p:cNvPicPr>
          <p:nvPr/>
        </p:nvPicPr>
        <p:blipFill>
          <a:blip r:embed="rId4"/>
          <a:stretch>
            <a:fillRect/>
          </a:stretch>
        </p:blipFill>
        <p:spPr>
          <a:xfrm>
            <a:off x="707438" y="2101958"/>
            <a:ext cx="5386681" cy="3999343"/>
          </a:xfrm>
          <a:prstGeom prst="rect">
            <a:avLst/>
          </a:prstGeom>
        </p:spPr>
      </p:pic>
      <p:pic>
        <p:nvPicPr>
          <p:cNvPr id="8" name="Picture 8" descr="Chart, scatter chart&#10;&#10;Description automatically generated">
            <a:extLst>
              <a:ext uri="{FF2B5EF4-FFF2-40B4-BE49-F238E27FC236}">
                <a16:creationId xmlns:a16="http://schemas.microsoft.com/office/drawing/2014/main" id="{64495D7F-518A-46CA-FA04-5E0B07E77E34}"/>
              </a:ext>
            </a:extLst>
          </p:cNvPr>
          <p:cNvPicPr>
            <a:picLocks noChangeAspect="1"/>
          </p:cNvPicPr>
          <p:nvPr/>
        </p:nvPicPr>
        <p:blipFill>
          <a:blip r:embed="rId5"/>
          <a:stretch>
            <a:fillRect/>
          </a:stretch>
        </p:blipFill>
        <p:spPr>
          <a:xfrm>
            <a:off x="7264400" y="1712010"/>
            <a:ext cx="3693348" cy="4440572"/>
          </a:xfrm>
          <a:prstGeom prst="rect">
            <a:avLst/>
          </a:prstGeom>
        </p:spPr>
      </p:pic>
      <p:sp>
        <p:nvSpPr>
          <p:cNvPr id="3" name="TextBox 2">
            <a:extLst>
              <a:ext uri="{FF2B5EF4-FFF2-40B4-BE49-F238E27FC236}">
                <a16:creationId xmlns:a16="http://schemas.microsoft.com/office/drawing/2014/main" id="{C354A8F6-49BB-D637-A0B0-158D5AE11446}"/>
              </a:ext>
            </a:extLst>
          </p:cNvPr>
          <p:cNvSpPr txBox="1"/>
          <p:nvPr/>
        </p:nvSpPr>
        <p:spPr>
          <a:xfrm>
            <a:off x="707438" y="6015517"/>
            <a:ext cx="5325758" cy="276999"/>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12: Quality and quantity of correctly classified inputs</a:t>
            </a:r>
            <a:endParaRPr lang="en-US" sz="1200" i="1">
              <a:latin typeface="BIG CASLON MEDIUM" panose="02000603090000020003" pitchFamily="2" charset="-79"/>
              <a:cs typeface="BIG CASLON MEDIUM" panose="02000603090000020003" pitchFamily="2" charset="-79"/>
            </a:endParaRPr>
          </a:p>
        </p:txBody>
      </p:sp>
      <p:sp>
        <p:nvSpPr>
          <p:cNvPr id="4" name="TextBox 3">
            <a:extLst>
              <a:ext uri="{FF2B5EF4-FFF2-40B4-BE49-F238E27FC236}">
                <a16:creationId xmlns:a16="http://schemas.microsoft.com/office/drawing/2014/main" id="{8E3DB66F-4E41-61D9-F804-48164715A126}"/>
              </a:ext>
            </a:extLst>
          </p:cNvPr>
          <p:cNvSpPr txBox="1"/>
          <p:nvPr/>
        </p:nvSpPr>
        <p:spPr>
          <a:xfrm>
            <a:off x="7302391" y="6230255"/>
            <a:ext cx="3655357" cy="276999"/>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13: </a:t>
            </a:r>
            <a:r>
              <a:rPr lang="en-US" sz="1200" i="1" err="1">
                <a:latin typeface="BIG CASLON MEDIUM" panose="02000603090000020003" pitchFamily="2" charset="-79"/>
                <a:cs typeface="BIG CASLON MEDIUM"/>
              </a:rPr>
              <a:t>mAP</a:t>
            </a:r>
            <a:r>
              <a:rPr lang="en-US" sz="1200" i="1">
                <a:latin typeface="BIG CASLON MEDIUM" panose="02000603090000020003" pitchFamily="2" charset="-79"/>
                <a:cs typeface="BIG CASLON MEDIUM"/>
              </a:rPr>
              <a:t> score by epoch</a:t>
            </a:r>
            <a:endParaRPr lang="en-US" sz="1200" i="1">
              <a:latin typeface="BIG CASLON MEDIUM" panose="02000603090000020003" pitchFamily="2" charset="-79"/>
              <a:cs typeface="BIG CASLON MEDIUM" panose="02000603090000020003" pitchFamily="2" charset="-79"/>
            </a:endParaRPr>
          </a:p>
        </p:txBody>
      </p:sp>
      <p:sp>
        <p:nvSpPr>
          <p:cNvPr id="6" name="Slide Number Placeholder 5">
            <a:extLst>
              <a:ext uri="{FF2B5EF4-FFF2-40B4-BE49-F238E27FC236}">
                <a16:creationId xmlns:a16="http://schemas.microsoft.com/office/drawing/2014/main" id="{A6F1E311-A7A8-A2E7-B313-E6155D7EADD2}"/>
              </a:ext>
            </a:extLst>
          </p:cNvPr>
          <p:cNvSpPr>
            <a:spLocks noGrp="1"/>
          </p:cNvSpPr>
          <p:nvPr>
            <p:ph type="sldNum" sz="quarter" idx="12"/>
          </p:nvPr>
        </p:nvSpPr>
        <p:spPr/>
        <p:txBody>
          <a:bodyPr/>
          <a:lstStyle/>
          <a:p>
            <a:fld id="{DFDF98CC-160E-494C-8C3C-8CDC5FA257DE}" type="slidenum">
              <a:rPr lang="en-US" smtClean="0"/>
              <a:t>13</a:t>
            </a:fld>
            <a:endParaRPr lang="en-US"/>
          </a:p>
        </p:txBody>
      </p:sp>
    </p:spTree>
    <p:extLst>
      <p:ext uri="{BB962C8B-B14F-4D97-AF65-F5344CB8AC3E}">
        <p14:creationId xmlns:p14="http://schemas.microsoft.com/office/powerpoint/2010/main" val="4228308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1B9F-91F1-1BD4-D877-1ED7C9FE69E4}"/>
              </a:ext>
            </a:extLst>
          </p:cNvPr>
          <p:cNvSpPr>
            <a:spLocks noGrp="1"/>
          </p:cNvSpPr>
          <p:nvPr>
            <p:ph type="title"/>
          </p:nvPr>
        </p:nvSpPr>
        <p:spPr>
          <a:xfrm>
            <a:off x="517870" y="978408"/>
            <a:ext cx="5021182" cy="2177387"/>
          </a:xfrm>
        </p:spPr>
        <p:txBody>
          <a:bodyPr/>
          <a:lstStyle/>
          <a:p>
            <a:r>
              <a:rPr lang="en-US"/>
              <a:t>Future Improvements</a:t>
            </a:r>
          </a:p>
        </p:txBody>
      </p:sp>
      <p:sp>
        <p:nvSpPr>
          <p:cNvPr id="4" name="Slide Number Placeholder 3">
            <a:extLst>
              <a:ext uri="{FF2B5EF4-FFF2-40B4-BE49-F238E27FC236}">
                <a16:creationId xmlns:a16="http://schemas.microsoft.com/office/drawing/2014/main" id="{5CFDBC07-99A6-F25E-E6E4-B61F17E8D3CA}"/>
              </a:ext>
            </a:extLst>
          </p:cNvPr>
          <p:cNvSpPr>
            <a:spLocks noGrp="1"/>
          </p:cNvSpPr>
          <p:nvPr>
            <p:ph type="sldNum" sz="quarter" idx="12"/>
          </p:nvPr>
        </p:nvSpPr>
        <p:spPr/>
        <p:txBody>
          <a:bodyPr/>
          <a:lstStyle/>
          <a:p>
            <a:fld id="{DFDF98CC-160E-494C-8C3C-8CDC5FA257DE}" type="slidenum">
              <a:rPr lang="en-US" smtClean="0"/>
              <a:t>14</a:t>
            </a:fld>
            <a:endParaRPr lang="en-US"/>
          </a:p>
        </p:txBody>
      </p:sp>
      <p:sp>
        <p:nvSpPr>
          <p:cNvPr id="6" name="Content Placeholder 2">
            <a:extLst>
              <a:ext uri="{FF2B5EF4-FFF2-40B4-BE49-F238E27FC236}">
                <a16:creationId xmlns:a16="http://schemas.microsoft.com/office/drawing/2014/main" id="{88343338-4515-E2EE-09D5-18C985A2A1D6}"/>
              </a:ext>
            </a:extLst>
          </p:cNvPr>
          <p:cNvSpPr txBox="1">
            <a:spLocks/>
          </p:cNvSpPr>
          <p:nvPr/>
        </p:nvSpPr>
        <p:spPr>
          <a:xfrm>
            <a:off x="934213" y="2972801"/>
            <a:ext cx="5021182" cy="2731963"/>
          </a:xfrm>
          <a:prstGeom prst="rect">
            <a:avLst/>
          </a:prstGeom>
        </p:spPr>
        <p:txBody>
          <a:bodyPr vert="horz" lIns="91440" tIns="45720" rIns="91440" bIns="45720" rtlCol="0" anchor="t">
            <a:normAutofit fontScale="85000" lnSpcReduction="10000"/>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3709988" algn="l"/>
              </a:tabLst>
            </a:pPr>
            <a:r>
              <a:rPr lang="en-US"/>
              <a:t>Another important factor to consider is how falsely flagging allies as hostiles and vice versa can be avoided. </a:t>
            </a:r>
          </a:p>
          <a:p>
            <a:r>
              <a:rPr lang="en-US"/>
              <a:t>To mitigate these risks, some steps can be taken: </a:t>
            </a:r>
          </a:p>
          <a:p>
            <a:pPr marL="342900" indent="-342900">
              <a:buFont typeface="Wingdings" pitchFamily="2" charset="2"/>
              <a:buChar char="Ø"/>
            </a:pPr>
            <a:r>
              <a:rPr lang="en-US"/>
              <a:t>Train on more contextual data</a:t>
            </a:r>
          </a:p>
          <a:p>
            <a:pPr marL="342900" indent="-342900">
              <a:buFont typeface="Wingdings" pitchFamily="2" charset="2"/>
              <a:buChar char="Ø"/>
            </a:pPr>
            <a:r>
              <a:rPr lang="en-US"/>
              <a:t>More robust fine-tuning including changing weights, adding custom layers, etc.</a:t>
            </a:r>
          </a:p>
          <a:p>
            <a:pPr marL="342900" indent="-342900">
              <a:buFont typeface="Wingdings" pitchFamily="2" charset="2"/>
              <a:buChar char="Ø"/>
            </a:pPr>
            <a:r>
              <a:rPr lang="en-US"/>
              <a:t>Incorporate a feedback loop</a:t>
            </a:r>
          </a:p>
        </p:txBody>
      </p:sp>
      <p:sp>
        <p:nvSpPr>
          <p:cNvPr id="5" name="Content Placeholder 4">
            <a:extLst>
              <a:ext uri="{FF2B5EF4-FFF2-40B4-BE49-F238E27FC236}">
                <a16:creationId xmlns:a16="http://schemas.microsoft.com/office/drawing/2014/main" id="{EB158F70-EFE1-72CC-0072-46BEB2D64FD4}"/>
              </a:ext>
            </a:extLst>
          </p:cNvPr>
          <p:cNvSpPr>
            <a:spLocks noGrp="1"/>
          </p:cNvSpPr>
          <p:nvPr>
            <p:ph idx="1"/>
          </p:nvPr>
        </p:nvSpPr>
        <p:spPr>
          <a:xfrm>
            <a:off x="6699130" y="1778465"/>
            <a:ext cx="5021182" cy="4098559"/>
          </a:xfrm>
          <a:solidFill>
            <a:schemeClr val="tx1"/>
          </a:solidFill>
        </p:spPr>
        <p:txBody>
          <a:bodyPr vert="horz" lIns="91440" tIns="45720" rIns="91440" bIns="45720" rtlCol="0" anchor="t">
            <a:normAutofit/>
          </a:bodyPr>
          <a:lstStyle/>
          <a:p>
            <a:r>
              <a:rPr lang="en-US" sz="1700">
                <a:solidFill>
                  <a:schemeClr val="bg1"/>
                </a:solidFill>
              </a:rPr>
              <a:t>When identifying threats, we need to keep some threat factors in mind:</a:t>
            </a:r>
          </a:p>
          <a:p>
            <a:pPr marL="285750" indent="-285750">
              <a:buBlip>
                <a:blip r:embed="rId2"/>
              </a:buBlip>
            </a:pPr>
            <a:r>
              <a:rPr lang="en-US" sz="1700">
                <a:solidFill>
                  <a:schemeClr val="bg1"/>
                </a:solidFill>
              </a:rPr>
              <a:t>Flight path </a:t>
            </a:r>
          </a:p>
          <a:p>
            <a:pPr marL="285750" indent="-285750">
              <a:buBlip>
                <a:blip r:embed="rId2"/>
              </a:buBlip>
            </a:pPr>
            <a:r>
              <a:rPr lang="en-US" sz="1700">
                <a:solidFill>
                  <a:schemeClr val="bg1"/>
                </a:solidFill>
              </a:rPr>
              <a:t>Shape &amp; Size of object</a:t>
            </a:r>
          </a:p>
          <a:p>
            <a:pPr marL="285750" indent="-285750">
              <a:buBlip>
                <a:blip r:embed="rId2"/>
              </a:buBlip>
            </a:pPr>
            <a:r>
              <a:rPr lang="en-US" sz="1700">
                <a:solidFill>
                  <a:schemeClr val="bg1"/>
                </a:solidFill>
              </a:rPr>
              <a:t>Maneuverability</a:t>
            </a:r>
          </a:p>
          <a:p>
            <a:pPr marL="285750" indent="-285750">
              <a:buBlip>
                <a:blip r:embed="rId2"/>
              </a:buBlip>
            </a:pPr>
            <a:r>
              <a:rPr lang="en-US" sz="1700">
                <a:solidFill>
                  <a:schemeClr val="bg1"/>
                </a:solidFill>
              </a:rPr>
              <a:t>Time in sky</a:t>
            </a:r>
          </a:p>
          <a:p>
            <a:pPr marL="285750" indent="-285750">
              <a:buBlip>
                <a:blip r:embed="rId2"/>
              </a:buBlip>
            </a:pPr>
            <a:r>
              <a:rPr lang="en-US" sz="1700">
                <a:solidFill>
                  <a:schemeClr val="bg1"/>
                </a:solidFill>
              </a:rPr>
              <a:t>Time when object is detected</a:t>
            </a:r>
          </a:p>
          <a:p>
            <a:br>
              <a:rPr lang="en-US" sz="1700"/>
            </a:br>
            <a:r>
              <a:rPr lang="en-US" sz="1700">
                <a:solidFill>
                  <a:schemeClr val="bg1"/>
                </a:solidFill>
              </a:rPr>
              <a:t>Threats could be larger, carry more equipment, have more maneuverability, and appear at odd times during the day</a:t>
            </a:r>
          </a:p>
        </p:txBody>
      </p:sp>
    </p:spTree>
    <p:extLst>
      <p:ext uri="{BB962C8B-B14F-4D97-AF65-F5344CB8AC3E}">
        <p14:creationId xmlns:p14="http://schemas.microsoft.com/office/powerpoint/2010/main" val="2331049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sp>
        <p:nvSpPr>
          <p:cNvPr id="48" name="Rectangle 8">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0">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12">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4" descr="Bald Eagle perched on a stump">
            <a:extLst>
              <a:ext uri="{FF2B5EF4-FFF2-40B4-BE49-F238E27FC236}">
                <a16:creationId xmlns:a16="http://schemas.microsoft.com/office/drawing/2014/main" id="{0225688B-2CF1-9490-522D-CFD6BC7A3144}"/>
              </a:ext>
            </a:extLst>
          </p:cNvPr>
          <p:cNvPicPr>
            <a:picLocks noChangeAspect="1"/>
          </p:cNvPicPr>
          <p:nvPr/>
        </p:nvPicPr>
        <p:blipFill rotWithShape="1">
          <a:blip r:embed="rId3"/>
          <a:srcRect l="4" t="-339" r="-5" b="26972"/>
          <a:stretch/>
        </p:blipFill>
        <p:spPr>
          <a:xfrm>
            <a:off x="3068" y="-36233"/>
            <a:ext cx="12188932" cy="6930463"/>
          </a:xfrm>
          <a:prstGeom prst="rect">
            <a:avLst/>
          </a:prstGeom>
        </p:spPr>
      </p:pic>
      <p:sp>
        <p:nvSpPr>
          <p:cNvPr id="52" name="Rectangle 14">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16">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8">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9457D-A60C-7447-F69F-DFC0F1E54754}"/>
              </a:ext>
            </a:extLst>
          </p:cNvPr>
          <p:cNvSpPr>
            <a:spLocks noGrp="1"/>
          </p:cNvSpPr>
          <p:nvPr>
            <p:ph type="title"/>
          </p:nvPr>
        </p:nvSpPr>
        <p:spPr>
          <a:xfrm>
            <a:off x="517870" y="978408"/>
            <a:ext cx="5021182" cy="2334248"/>
          </a:xfrm>
        </p:spPr>
        <p:txBody>
          <a:bodyPr vert="horz" lIns="91440" tIns="45720" rIns="91440" bIns="45720" rtlCol="0" anchor="t">
            <a:normAutofit/>
          </a:bodyPr>
          <a:lstStyle/>
          <a:p>
            <a:r>
              <a:rPr lang="en-US">
                <a:solidFill>
                  <a:srgbClr val="FFFFFF"/>
                </a:solidFill>
              </a:rPr>
              <a:t>Use cases</a:t>
            </a:r>
          </a:p>
        </p:txBody>
      </p:sp>
      <p:sp>
        <p:nvSpPr>
          <p:cNvPr id="3" name="Content Placeholder 2">
            <a:extLst>
              <a:ext uri="{FF2B5EF4-FFF2-40B4-BE49-F238E27FC236}">
                <a16:creationId xmlns:a16="http://schemas.microsoft.com/office/drawing/2014/main" id="{2C8E29EE-03E9-7FE3-7579-8DCBCB151650}"/>
              </a:ext>
            </a:extLst>
          </p:cNvPr>
          <p:cNvSpPr>
            <a:spLocks noGrp="1"/>
          </p:cNvSpPr>
          <p:nvPr>
            <p:ph idx="1"/>
          </p:nvPr>
        </p:nvSpPr>
        <p:spPr>
          <a:xfrm>
            <a:off x="688273" y="3124318"/>
            <a:ext cx="4996929" cy="3296096"/>
          </a:xfrm>
        </p:spPr>
        <p:txBody>
          <a:bodyPr vert="horz" lIns="91440" tIns="45720" rIns="91440" bIns="45720" rtlCol="0" anchor="ctr">
            <a:normAutofit/>
          </a:bodyPr>
          <a:lstStyle/>
          <a:p>
            <a:pPr marL="342900" indent="-342900">
              <a:lnSpc>
                <a:spcPct val="100000"/>
              </a:lnSpc>
              <a:buChar char="•"/>
            </a:pPr>
            <a:r>
              <a:rPr lang="en-US" sz="2500">
                <a:solidFill>
                  <a:srgbClr val="FFFFFF"/>
                </a:solidFill>
              </a:rPr>
              <a:t>Drone Imagery</a:t>
            </a:r>
            <a:endParaRPr lang="en-US" sz="2500"/>
          </a:p>
          <a:p>
            <a:pPr marL="342900" indent="-342900">
              <a:lnSpc>
                <a:spcPct val="100000"/>
              </a:lnSpc>
              <a:buChar char="•"/>
            </a:pPr>
            <a:r>
              <a:rPr lang="en-US" sz="2500">
                <a:solidFill>
                  <a:srgbClr val="FFFFFF"/>
                </a:solidFill>
              </a:rPr>
              <a:t>Ground Troop Protection</a:t>
            </a:r>
          </a:p>
          <a:p>
            <a:pPr marL="342900" indent="-342900">
              <a:lnSpc>
                <a:spcPct val="100000"/>
              </a:lnSpc>
              <a:buChar char="•"/>
            </a:pPr>
            <a:r>
              <a:rPr lang="en-US" sz="2500">
                <a:solidFill>
                  <a:srgbClr val="FFFFFF"/>
                </a:solidFill>
              </a:rPr>
              <a:t>Precise Target Engagement</a:t>
            </a:r>
          </a:p>
          <a:p>
            <a:pPr marL="342900" indent="-342900">
              <a:lnSpc>
                <a:spcPct val="100000"/>
              </a:lnSpc>
              <a:buFont typeface="Arial" panose="020B0604020202020204" pitchFamily="34" charset="0"/>
              <a:buChar char="•"/>
            </a:pPr>
            <a:r>
              <a:rPr lang="en-US" sz="2500">
                <a:solidFill>
                  <a:srgbClr val="FFFFFF"/>
                </a:solidFill>
              </a:rPr>
              <a:t>Autonomous piloting systems</a:t>
            </a:r>
            <a:endParaRPr lang="en-US" sz="2500"/>
          </a:p>
          <a:p>
            <a:pPr marL="342900" indent="-342900">
              <a:lnSpc>
                <a:spcPct val="100000"/>
              </a:lnSpc>
              <a:buChar char="•"/>
            </a:pPr>
            <a:endParaRPr lang="en-US" sz="2500">
              <a:solidFill>
                <a:srgbClr val="FFFFFF"/>
              </a:solidFill>
            </a:endParaRPr>
          </a:p>
        </p:txBody>
      </p:sp>
      <p:sp>
        <p:nvSpPr>
          <p:cNvPr id="55" name="Rectangle 20">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with medium confidence">
            <a:extLst>
              <a:ext uri="{FF2B5EF4-FFF2-40B4-BE49-F238E27FC236}">
                <a16:creationId xmlns:a16="http://schemas.microsoft.com/office/drawing/2014/main" id="{15B68255-8E13-5BDC-391E-2446E9750B3E}"/>
              </a:ext>
            </a:extLst>
          </p:cNvPr>
          <p:cNvPicPr>
            <a:picLocks noChangeAspect="1"/>
          </p:cNvPicPr>
          <p:nvPr/>
        </p:nvPicPr>
        <p:blipFill>
          <a:blip r:embed="rId4"/>
          <a:stretch>
            <a:fillRect/>
          </a:stretch>
        </p:blipFill>
        <p:spPr>
          <a:xfrm>
            <a:off x="11098992" y="586485"/>
            <a:ext cx="584359" cy="455486"/>
          </a:xfrm>
          <a:prstGeom prst="rect">
            <a:avLst/>
          </a:prstGeom>
        </p:spPr>
      </p:pic>
      <p:sp>
        <p:nvSpPr>
          <p:cNvPr id="6" name="Content Placeholder 2">
            <a:extLst>
              <a:ext uri="{FF2B5EF4-FFF2-40B4-BE49-F238E27FC236}">
                <a16:creationId xmlns:a16="http://schemas.microsoft.com/office/drawing/2014/main" id="{7A9C72B6-0079-2AC0-97A2-D0A569B72FE9}"/>
              </a:ext>
            </a:extLst>
          </p:cNvPr>
          <p:cNvSpPr txBox="1">
            <a:spLocks/>
          </p:cNvSpPr>
          <p:nvPr/>
        </p:nvSpPr>
        <p:spPr>
          <a:xfrm>
            <a:off x="6927266" y="3126200"/>
            <a:ext cx="4996929" cy="1894582"/>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Char char="•"/>
            </a:pPr>
            <a:r>
              <a:rPr lang="en-US" sz="2500">
                <a:solidFill>
                  <a:srgbClr val="FFFFFF"/>
                </a:solidFill>
              </a:rPr>
              <a:t>Mobile app for civilians to detect objects</a:t>
            </a:r>
          </a:p>
        </p:txBody>
      </p:sp>
      <p:sp>
        <p:nvSpPr>
          <p:cNvPr id="8" name="Content Placeholder 2">
            <a:extLst>
              <a:ext uri="{FF2B5EF4-FFF2-40B4-BE49-F238E27FC236}">
                <a16:creationId xmlns:a16="http://schemas.microsoft.com/office/drawing/2014/main" id="{3E3B5DC6-BD35-C3B7-8DDF-16FDC1755CBC}"/>
              </a:ext>
            </a:extLst>
          </p:cNvPr>
          <p:cNvSpPr txBox="1">
            <a:spLocks/>
          </p:cNvSpPr>
          <p:nvPr/>
        </p:nvSpPr>
        <p:spPr>
          <a:xfrm>
            <a:off x="699562" y="2495903"/>
            <a:ext cx="4761744" cy="483471"/>
          </a:xfrm>
          <a:prstGeom prst="rect">
            <a:avLst/>
          </a:prstGeom>
        </p:spPr>
        <p:txBody>
          <a:bodyPr vert="horz" lIns="91440" tIns="45720" rIns="91440" bIns="45720" rtlCol="0" anchor="b">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800" b="1">
                <a:solidFill>
                  <a:srgbClr val="FFFFFF"/>
                </a:solidFill>
              </a:rPr>
              <a:t>Business</a:t>
            </a:r>
            <a:endParaRPr lang="en-US" sz="2800" b="1"/>
          </a:p>
        </p:txBody>
      </p:sp>
      <p:sp>
        <p:nvSpPr>
          <p:cNvPr id="9" name="Content Placeholder 2">
            <a:extLst>
              <a:ext uri="{FF2B5EF4-FFF2-40B4-BE49-F238E27FC236}">
                <a16:creationId xmlns:a16="http://schemas.microsoft.com/office/drawing/2014/main" id="{4DE487A3-EF7A-66AA-8CAD-BAA8C78CEFB4}"/>
              </a:ext>
            </a:extLst>
          </p:cNvPr>
          <p:cNvSpPr txBox="1">
            <a:spLocks/>
          </p:cNvSpPr>
          <p:nvPr/>
        </p:nvSpPr>
        <p:spPr>
          <a:xfrm>
            <a:off x="6522747" y="2495903"/>
            <a:ext cx="4761744" cy="483471"/>
          </a:xfrm>
          <a:prstGeom prst="rect">
            <a:avLst/>
          </a:prstGeom>
        </p:spPr>
        <p:txBody>
          <a:bodyPr vert="horz" lIns="91440" tIns="45720" rIns="91440" bIns="45720" rtlCol="0" anchor="b">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800" b="1">
                <a:solidFill>
                  <a:srgbClr val="FFFFFF"/>
                </a:solidFill>
              </a:rPr>
              <a:t>Other</a:t>
            </a:r>
            <a:endParaRPr lang="en-US" sz="2800"/>
          </a:p>
        </p:txBody>
      </p:sp>
      <p:sp>
        <p:nvSpPr>
          <p:cNvPr id="4" name="Slide Number Placeholder 3">
            <a:extLst>
              <a:ext uri="{FF2B5EF4-FFF2-40B4-BE49-F238E27FC236}">
                <a16:creationId xmlns:a16="http://schemas.microsoft.com/office/drawing/2014/main" id="{B6E4D1E4-90C4-8BB0-DB0B-27B087A82E7E}"/>
              </a:ext>
            </a:extLst>
          </p:cNvPr>
          <p:cNvSpPr>
            <a:spLocks noGrp="1"/>
          </p:cNvSpPr>
          <p:nvPr>
            <p:ph type="sldNum" sz="quarter" idx="12"/>
          </p:nvPr>
        </p:nvSpPr>
        <p:spPr/>
        <p:txBody>
          <a:bodyPr/>
          <a:lstStyle/>
          <a:p>
            <a:fld id="{DFDF98CC-160E-494C-8C3C-8CDC5FA257DE}" type="slidenum">
              <a:rPr lang="en-US" smtClean="0">
                <a:solidFill>
                  <a:schemeClr val="bg1"/>
                </a:solidFill>
              </a:rPr>
              <a:t>15</a:t>
            </a:fld>
            <a:endParaRPr lang="en-US">
              <a:solidFill>
                <a:schemeClr val="bg1"/>
              </a:solidFill>
            </a:endParaRPr>
          </a:p>
        </p:txBody>
      </p:sp>
    </p:spTree>
    <p:extLst>
      <p:ext uri="{BB962C8B-B14F-4D97-AF65-F5344CB8AC3E}">
        <p14:creationId xmlns:p14="http://schemas.microsoft.com/office/powerpoint/2010/main" val="87490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C4B2-5F49-FEC7-ABD7-5288A4AA94D3}"/>
              </a:ext>
            </a:extLst>
          </p:cNvPr>
          <p:cNvSpPr>
            <a:spLocks noGrp="1"/>
          </p:cNvSpPr>
          <p:nvPr>
            <p:ph type="title"/>
          </p:nvPr>
        </p:nvSpPr>
        <p:spPr/>
        <p:txBody>
          <a:bodyPr/>
          <a:lstStyle/>
          <a:p>
            <a:r>
              <a:rPr lang="en-US"/>
              <a:t>Appendix</a:t>
            </a:r>
          </a:p>
        </p:txBody>
      </p:sp>
      <p:sp>
        <p:nvSpPr>
          <p:cNvPr id="4" name="Content Placeholder 3">
            <a:extLst>
              <a:ext uri="{FF2B5EF4-FFF2-40B4-BE49-F238E27FC236}">
                <a16:creationId xmlns:a16="http://schemas.microsoft.com/office/drawing/2014/main" id="{A28F57DE-5980-68C2-7089-995B209706BB}"/>
              </a:ext>
            </a:extLst>
          </p:cNvPr>
          <p:cNvSpPr>
            <a:spLocks noGrp="1"/>
          </p:cNvSpPr>
          <p:nvPr>
            <p:ph sz="half" idx="2"/>
          </p:nvPr>
        </p:nvSpPr>
        <p:spPr>
          <a:xfrm>
            <a:off x="517870" y="2230788"/>
            <a:ext cx="11164110" cy="3968192"/>
          </a:xfrm>
        </p:spPr>
        <p:txBody>
          <a:bodyPr vert="horz" lIns="91440" tIns="45720" rIns="91440" bIns="45720" rtlCol="0" anchor="t">
            <a:normAutofit/>
          </a:bodyPr>
          <a:lstStyle/>
          <a:p>
            <a:pPr marL="342900" indent="-342900">
              <a:buChar char="•"/>
            </a:pPr>
            <a:r>
              <a:rPr lang="en-US">
                <a:ea typeface="+mn-lt"/>
                <a:cs typeface="+mn-lt"/>
              </a:rPr>
              <a:t>High-level conceptual model</a:t>
            </a:r>
          </a:p>
          <a:p>
            <a:pPr marL="342900" indent="-342900">
              <a:buChar char="•"/>
            </a:pPr>
            <a:r>
              <a:rPr lang="en-US">
                <a:ea typeface="+mn-lt"/>
                <a:cs typeface="+mn-lt"/>
              </a:rPr>
              <a:t>References</a:t>
            </a:r>
          </a:p>
          <a:p>
            <a:pPr marL="342900" indent="-342900">
              <a:buChar char="•"/>
            </a:pPr>
            <a:endParaRPr lang="en-US">
              <a:ea typeface="+mn-lt"/>
              <a:cs typeface="+mn-lt"/>
            </a:endParaRPr>
          </a:p>
        </p:txBody>
      </p:sp>
      <p:sp>
        <p:nvSpPr>
          <p:cNvPr id="3" name="Slide Number Placeholder 2">
            <a:extLst>
              <a:ext uri="{FF2B5EF4-FFF2-40B4-BE49-F238E27FC236}">
                <a16:creationId xmlns:a16="http://schemas.microsoft.com/office/drawing/2014/main" id="{7B34D075-4C66-70B6-0ECA-EE0A2AEE9AC9}"/>
              </a:ext>
            </a:extLst>
          </p:cNvPr>
          <p:cNvSpPr>
            <a:spLocks noGrp="1"/>
          </p:cNvSpPr>
          <p:nvPr>
            <p:ph type="sldNum" sz="quarter" idx="12"/>
          </p:nvPr>
        </p:nvSpPr>
        <p:spPr/>
        <p:txBody>
          <a:bodyPr/>
          <a:lstStyle/>
          <a:p>
            <a:fld id="{DFDF98CC-160E-494C-8C3C-8CDC5FA257DE}" type="slidenum">
              <a:rPr lang="en-US" smtClean="0"/>
              <a:t>16</a:t>
            </a:fld>
            <a:endParaRPr lang="en-US"/>
          </a:p>
        </p:txBody>
      </p:sp>
    </p:spTree>
    <p:extLst>
      <p:ext uri="{BB962C8B-B14F-4D97-AF65-F5344CB8AC3E}">
        <p14:creationId xmlns:p14="http://schemas.microsoft.com/office/powerpoint/2010/main" val="382111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4BC4B2-5F49-FEC7-ABD7-5288A4AA94D3}"/>
              </a:ext>
            </a:extLst>
          </p:cNvPr>
          <p:cNvSpPr>
            <a:spLocks noGrp="1"/>
          </p:cNvSpPr>
          <p:nvPr>
            <p:ph type="title"/>
          </p:nvPr>
        </p:nvSpPr>
        <p:spPr>
          <a:xfrm>
            <a:off x="517870" y="976160"/>
            <a:ext cx="5021183" cy="5270190"/>
          </a:xfrm>
        </p:spPr>
        <p:txBody>
          <a:bodyPr vert="horz" lIns="91440" tIns="45720" rIns="91440" bIns="45720" rtlCol="0" anchor="t">
            <a:normAutofit/>
          </a:bodyPr>
          <a:lstStyle/>
          <a:p>
            <a:r>
              <a:rPr lang="en-US" dirty="0"/>
              <a:t>High-level Conceptual Model</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28F57DE-5980-68C2-7089-995B209706BB}"/>
              </a:ext>
            </a:extLst>
          </p:cNvPr>
          <p:cNvSpPr>
            <a:spLocks noGrp="1"/>
          </p:cNvSpPr>
          <p:nvPr>
            <p:ph sz="half" idx="2"/>
          </p:nvPr>
        </p:nvSpPr>
        <p:spPr>
          <a:xfrm>
            <a:off x="6662168" y="976161"/>
            <a:ext cx="4945183" cy="2333440"/>
          </a:xfrm>
        </p:spPr>
        <p:txBody>
          <a:bodyPr vert="horz" lIns="91440" tIns="45720" rIns="91440" bIns="45720" rtlCol="0">
            <a:normAutofit/>
          </a:bodyPr>
          <a:lstStyle/>
          <a:p>
            <a:endParaRPr lang="en-US"/>
          </a:p>
          <a:p>
            <a:pPr marL="342900" indent="-342900">
              <a:buFont typeface="Arial" panose="020B0604020202020204" pitchFamily="34" charset="0"/>
              <a:buChar char="•"/>
            </a:pPr>
            <a:endParaRPr lang="en-US"/>
          </a:p>
        </p:txBody>
      </p:sp>
      <p:pic>
        <p:nvPicPr>
          <p:cNvPr id="5" name="Picture 5" descr="Diagram&#10;&#10;Description automatically generated">
            <a:extLst>
              <a:ext uri="{FF2B5EF4-FFF2-40B4-BE49-F238E27FC236}">
                <a16:creationId xmlns:a16="http://schemas.microsoft.com/office/drawing/2014/main" id="{648122E3-959E-BCDA-9B0A-8864BCA5CE25}"/>
              </a:ext>
            </a:extLst>
          </p:cNvPr>
          <p:cNvPicPr>
            <a:picLocks noChangeAspect="1"/>
          </p:cNvPicPr>
          <p:nvPr/>
        </p:nvPicPr>
        <p:blipFill>
          <a:blip r:embed="rId2"/>
          <a:stretch>
            <a:fillRect/>
          </a:stretch>
        </p:blipFill>
        <p:spPr>
          <a:xfrm>
            <a:off x="4955511" y="1133030"/>
            <a:ext cx="6817760" cy="5113320"/>
          </a:xfrm>
          <a:prstGeom prst="rect">
            <a:avLst/>
          </a:prstGeom>
        </p:spPr>
      </p:pic>
      <p:sp>
        <p:nvSpPr>
          <p:cNvPr id="3" name="Slide Number Placeholder 2">
            <a:extLst>
              <a:ext uri="{FF2B5EF4-FFF2-40B4-BE49-F238E27FC236}">
                <a16:creationId xmlns:a16="http://schemas.microsoft.com/office/drawing/2014/main" id="{7B34D075-4C66-70B6-0ECA-EE0A2AEE9AC9}"/>
              </a:ext>
            </a:extLst>
          </p:cNvPr>
          <p:cNvSpPr>
            <a:spLocks noGrp="1"/>
          </p:cNvSpPr>
          <p:nvPr>
            <p:ph type="sldNum" sz="quarter" idx="12"/>
          </p:nvPr>
        </p:nvSpPr>
        <p:spPr>
          <a:xfrm>
            <a:off x="11454317" y="6420414"/>
            <a:ext cx="637909" cy="365125"/>
          </a:xfrm>
        </p:spPr>
        <p:txBody>
          <a:bodyPr vert="horz" lIns="91440" tIns="45720" rIns="91440" bIns="45720" rtlCol="0" anchor="ctr">
            <a:normAutofit/>
          </a:bodyPr>
          <a:lstStyle/>
          <a:p>
            <a:pPr>
              <a:spcAft>
                <a:spcPts val="600"/>
              </a:spcAft>
            </a:pPr>
            <a:fld id="{DFDF98CC-160E-494C-8C3C-8CDC5FA257DE}" type="slidenum">
              <a:rPr lang="en-US" smtClean="0"/>
              <a:pPr>
                <a:spcAft>
                  <a:spcPts val="600"/>
                </a:spcAft>
              </a:pPr>
              <a:t>17</a:t>
            </a:fld>
            <a:endParaRPr lang="en-US"/>
          </a:p>
        </p:txBody>
      </p:sp>
    </p:spTree>
    <p:extLst>
      <p:ext uri="{BB962C8B-B14F-4D97-AF65-F5344CB8AC3E}">
        <p14:creationId xmlns:p14="http://schemas.microsoft.com/office/powerpoint/2010/main" val="1930055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BC4B2-5F49-FEC7-ABD7-5288A4AA94D3}"/>
              </a:ext>
            </a:extLst>
          </p:cNvPr>
          <p:cNvSpPr>
            <a:spLocks noGrp="1"/>
          </p:cNvSpPr>
          <p:nvPr>
            <p:ph type="title"/>
          </p:nvPr>
        </p:nvSpPr>
        <p:spPr/>
        <p:txBody>
          <a:bodyPr/>
          <a:lstStyle/>
          <a:p>
            <a:r>
              <a:rPr lang="en-US"/>
              <a:t>References</a:t>
            </a:r>
          </a:p>
        </p:txBody>
      </p:sp>
      <p:sp>
        <p:nvSpPr>
          <p:cNvPr id="4" name="Content Placeholder 3">
            <a:extLst>
              <a:ext uri="{FF2B5EF4-FFF2-40B4-BE49-F238E27FC236}">
                <a16:creationId xmlns:a16="http://schemas.microsoft.com/office/drawing/2014/main" id="{A28F57DE-5980-68C2-7089-995B209706BB}"/>
              </a:ext>
            </a:extLst>
          </p:cNvPr>
          <p:cNvSpPr>
            <a:spLocks noGrp="1"/>
          </p:cNvSpPr>
          <p:nvPr>
            <p:ph sz="half" idx="2"/>
          </p:nvPr>
        </p:nvSpPr>
        <p:spPr>
          <a:xfrm>
            <a:off x="517870" y="2230788"/>
            <a:ext cx="11164110" cy="3968192"/>
          </a:xfrm>
        </p:spPr>
        <p:txBody>
          <a:bodyPr vert="horz" lIns="91440" tIns="45720" rIns="91440" bIns="45720" rtlCol="0" anchor="t">
            <a:normAutofit/>
          </a:bodyPr>
          <a:lstStyle/>
          <a:p>
            <a:pPr marL="342900" indent="-342900">
              <a:buChar char="•"/>
            </a:pPr>
            <a:r>
              <a:rPr lang="en-US" sz="1400"/>
              <a:t>Figure 1: </a:t>
            </a:r>
            <a:r>
              <a:rPr lang="en-US" sz="1400">
                <a:ea typeface="+mn-lt"/>
                <a:cs typeface="+mn-lt"/>
                <a:hlinkClick r:id="rId2"/>
              </a:rPr>
              <a:t>https://www.nytimes.com/2023/02/04/us/politics/chinese-spy-balloon-obsession.html</a:t>
            </a:r>
            <a:endParaRPr lang="en-US" sz="1400"/>
          </a:p>
          <a:p>
            <a:pPr marL="342900" indent="-342900">
              <a:buChar char="•"/>
            </a:pPr>
            <a:r>
              <a:rPr lang="en-US" sz="1400">
                <a:ea typeface="+mn-lt"/>
                <a:cs typeface="+mn-lt"/>
              </a:rPr>
              <a:t>Figure 2: </a:t>
            </a:r>
            <a:r>
              <a:rPr lang="en-US" sz="1400">
                <a:ea typeface="+mn-lt"/>
                <a:cs typeface="+mn-lt"/>
                <a:hlinkClick r:id="rId3"/>
              </a:rPr>
              <a:t>https://www.dailysabah.com/life/hot-air-balloon-festival-kicks-off-in-turkeys-famed-cappadocia/news</a:t>
            </a:r>
            <a:endParaRPr lang="en-US" sz="1400">
              <a:ea typeface="+mn-lt"/>
              <a:cs typeface="+mn-lt"/>
            </a:endParaRPr>
          </a:p>
          <a:p>
            <a:pPr marL="342900" indent="-342900">
              <a:buChar char="•"/>
            </a:pPr>
            <a:r>
              <a:rPr lang="en-US" sz="1400">
                <a:ea typeface="+mn-lt"/>
                <a:cs typeface="+mn-lt"/>
              </a:rPr>
              <a:t>Figure 3: </a:t>
            </a:r>
            <a:r>
              <a:rPr lang="en-US" sz="1400">
                <a:ea typeface="+mn-lt"/>
                <a:cs typeface="+mn-lt"/>
                <a:hlinkClick r:id="rId4"/>
              </a:rPr>
              <a:t>https://www.tiktok.com/@tripadvizr/video/7196418536355548422?_r=1&amp;_t=8aFwx2sxDf1</a:t>
            </a:r>
          </a:p>
          <a:p>
            <a:pPr marL="342900" indent="-342900">
              <a:buChar char="•"/>
            </a:pPr>
            <a:r>
              <a:rPr lang="en-US" sz="1400">
                <a:ea typeface="+mn-lt"/>
                <a:cs typeface="+mn-lt"/>
              </a:rPr>
              <a:t>Figure 4: </a:t>
            </a:r>
            <a:r>
              <a:rPr lang="en-US" sz="1400">
                <a:ea typeface="+mn-lt"/>
                <a:cs typeface="+mn-lt"/>
                <a:hlinkClick r:id="rId5"/>
              </a:rPr>
              <a:t>https://www.youtube.com/watch?v=QGAMTlI6XxY</a:t>
            </a:r>
            <a:endParaRPr lang="en-US" sz="1400">
              <a:ea typeface="+mn-lt"/>
              <a:cs typeface="+mn-lt"/>
            </a:endParaRPr>
          </a:p>
          <a:p>
            <a:pPr marL="342900" indent="-342900">
              <a:buChar char="•"/>
            </a:pPr>
            <a:r>
              <a:rPr lang="en-US" sz="1400">
                <a:ea typeface="+mn-lt"/>
                <a:cs typeface="+mn-lt"/>
              </a:rPr>
              <a:t>Figure 5: </a:t>
            </a:r>
            <a:r>
              <a:rPr lang="en-US" sz="1400">
                <a:ea typeface="+mn-lt"/>
                <a:cs typeface="+mn-lt"/>
                <a:hlinkClick r:id="rId6"/>
              </a:rPr>
              <a:t>https://iq.opengenus.org/yolov5/</a:t>
            </a:r>
          </a:p>
          <a:p>
            <a:pPr marL="342900" indent="-342900">
              <a:buChar char="•"/>
            </a:pPr>
            <a:r>
              <a:rPr lang="en-US" sz="1400">
                <a:ea typeface="+mn-lt"/>
                <a:cs typeface="+mn-lt"/>
              </a:rPr>
              <a:t>Figure 6: </a:t>
            </a:r>
            <a:r>
              <a:rPr lang="en-US" sz="1400">
                <a:ea typeface="+mn-lt"/>
                <a:cs typeface="+mn-lt"/>
                <a:hlinkClick r:id="rId7"/>
              </a:rPr>
              <a:t>https://www.analyticssteps.com/blogs/how-transfer-learning-done-neural-networks-and-convolutional-neural-networks</a:t>
            </a:r>
          </a:p>
          <a:p>
            <a:pPr marL="342900" indent="-342900">
              <a:buChar char="•"/>
            </a:pPr>
            <a:r>
              <a:rPr lang="en-US" sz="1400">
                <a:ea typeface="+mn-lt"/>
                <a:cs typeface="+mn-lt"/>
              </a:rPr>
              <a:t>Figure 7: </a:t>
            </a:r>
            <a:r>
              <a:rPr lang="en-US" sz="1400">
                <a:ea typeface="+mn-lt"/>
                <a:cs typeface="+mn-lt"/>
                <a:hlinkClick r:id="rId8"/>
              </a:rPr>
              <a:t>https://www.exxactcorp.com/blog/HPC/discover-the-difference-between-deep-learning-training-and-inference</a:t>
            </a:r>
          </a:p>
          <a:p>
            <a:pPr marL="342900" indent="-342900">
              <a:buChar char="•"/>
            </a:pPr>
            <a:r>
              <a:rPr lang="en-US" sz="1400">
                <a:ea typeface="+mn-lt"/>
                <a:cs typeface="+mn-lt"/>
              </a:rPr>
              <a:t>Figure 8: </a:t>
            </a:r>
            <a:r>
              <a:rPr lang="en-US" sz="1400">
                <a:ea typeface="+mn-lt"/>
                <a:cs typeface="+mn-lt"/>
                <a:hlinkClick r:id="rId9"/>
              </a:rPr>
              <a:t>https://colab.research.google.com/drive/1E19M4QNhCYRgPpp8NUHwRt0NWobxXGZO?usp=sharing</a:t>
            </a:r>
            <a:endParaRPr lang="en-US" sz="1400">
              <a:ea typeface="+mn-lt"/>
              <a:cs typeface="+mn-lt"/>
            </a:endParaRPr>
          </a:p>
          <a:p>
            <a:pPr marL="342900" indent="-342900">
              <a:buChar char="•"/>
            </a:pPr>
            <a:r>
              <a:rPr lang="en-US" sz="1400">
                <a:ea typeface="+mn-lt"/>
                <a:cs typeface="+mn-lt"/>
              </a:rPr>
              <a:t>Figure 9: </a:t>
            </a:r>
            <a:r>
              <a:rPr lang="en-US" sz="1400">
                <a:ea typeface="+mn-lt"/>
                <a:cs typeface="+mn-lt"/>
                <a:hlinkClick r:id="rId9"/>
              </a:rPr>
              <a:t>https://colab.research.google.com/drive/1E19M4QNhCYRgPpp8NUHwRt0NWobxXGZO?usp=sharing</a:t>
            </a:r>
            <a:endParaRPr lang="en-US" sz="1400">
              <a:ea typeface="+mn-lt"/>
              <a:cs typeface="+mn-lt"/>
            </a:endParaRPr>
          </a:p>
          <a:p>
            <a:pPr marL="342900" indent="-342900">
              <a:buChar char="•"/>
            </a:pPr>
            <a:r>
              <a:rPr lang="en-US" sz="1400">
                <a:ea typeface="+mn-lt"/>
                <a:cs typeface="+mn-lt"/>
              </a:rPr>
              <a:t>Symbols: </a:t>
            </a:r>
            <a:r>
              <a:rPr lang="en-US" sz="1400">
                <a:ea typeface="+mn-lt"/>
                <a:cs typeface="+mn-lt"/>
                <a:hlinkClick r:id="rId10"/>
              </a:rPr>
              <a:t>https://developer.apple.com/sf-symbols/</a:t>
            </a:r>
            <a:endParaRPr lang="en-US" sz="1400">
              <a:ea typeface="+mn-lt"/>
              <a:cs typeface="+mn-lt"/>
            </a:endParaRPr>
          </a:p>
          <a:p>
            <a:pPr marL="342900" indent="-342900">
              <a:buChar char="•"/>
            </a:pPr>
            <a:endParaRPr lang="en-US" sz="1400">
              <a:ea typeface="+mn-lt"/>
              <a:cs typeface="+mn-lt"/>
            </a:endParaRPr>
          </a:p>
        </p:txBody>
      </p:sp>
      <p:sp>
        <p:nvSpPr>
          <p:cNvPr id="3" name="Slide Number Placeholder 2">
            <a:extLst>
              <a:ext uri="{FF2B5EF4-FFF2-40B4-BE49-F238E27FC236}">
                <a16:creationId xmlns:a16="http://schemas.microsoft.com/office/drawing/2014/main" id="{7B34D075-4C66-70B6-0ECA-EE0A2AEE9AC9}"/>
              </a:ext>
            </a:extLst>
          </p:cNvPr>
          <p:cNvSpPr>
            <a:spLocks noGrp="1"/>
          </p:cNvSpPr>
          <p:nvPr>
            <p:ph type="sldNum" sz="quarter" idx="12"/>
          </p:nvPr>
        </p:nvSpPr>
        <p:spPr/>
        <p:txBody>
          <a:bodyPr/>
          <a:lstStyle/>
          <a:p>
            <a:fld id="{DFDF98CC-160E-494C-8C3C-8CDC5FA257DE}" type="slidenum">
              <a:rPr lang="en-US" smtClean="0"/>
              <a:t>18</a:t>
            </a:fld>
            <a:endParaRPr lang="en-US"/>
          </a:p>
        </p:txBody>
      </p:sp>
    </p:spTree>
    <p:extLst>
      <p:ext uri="{BB962C8B-B14F-4D97-AF65-F5344CB8AC3E}">
        <p14:creationId xmlns:p14="http://schemas.microsoft.com/office/powerpoint/2010/main" val="3659747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D419B-DC1A-4D0E-BE43-D233506DD90A}"/>
              </a:ext>
            </a:extLst>
          </p:cNvPr>
          <p:cNvSpPr>
            <a:spLocks noGrp="1"/>
          </p:cNvSpPr>
          <p:nvPr>
            <p:ph type="title"/>
          </p:nvPr>
        </p:nvSpPr>
        <p:spPr>
          <a:xfrm>
            <a:off x="517870" y="976160"/>
            <a:ext cx="5021183" cy="1057519"/>
          </a:xfrm>
        </p:spPr>
        <p:txBody>
          <a:bodyPr>
            <a:normAutofit/>
          </a:bodyPr>
          <a:lstStyle/>
          <a:p>
            <a:r>
              <a:rPr lang="en-US"/>
              <a:t>The Challenge</a:t>
            </a:r>
          </a:p>
        </p:txBody>
      </p:sp>
      <p:sp>
        <p:nvSpPr>
          <p:cNvPr id="16" name="Rectangle 15">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92DBC8-3C95-2EBB-ED54-516A40684464}"/>
              </a:ext>
            </a:extLst>
          </p:cNvPr>
          <p:cNvSpPr>
            <a:spLocks noGrp="1"/>
          </p:cNvSpPr>
          <p:nvPr>
            <p:ph idx="1"/>
          </p:nvPr>
        </p:nvSpPr>
        <p:spPr>
          <a:xfrm>
            <a:off x="6157213" y="2126459"/>
            <a:ext cx="4945183" cy="3262445"/>
          </a:xfrm>
        </p:spPr>
        <p:txBody>
          <a:bodyPr>
            <a:normAutofit/>
          </a:bodyPr>
          <a:lstStyle/>
          <a:p>
            <a:r>
              <a:rPr lang="en-US"/>
              <a:t>While many models currently exist to identify objects in images or videos, they are highly inaccurate (as we will demonstrate). </a:t>
            </a:r>
          </a:p>
          <a:p>
            <a:r>
              <a:rPr lang="en-US"/>
              <a:t>Our goal is to train a model such that it is able to </a:t>
            </a:r>
            <a:r>
              <a:rPr lang="en-US" b="1"/>
              <a:t>correctly</a:t>
            </a:r>
            <a:r>
              <a:rPr lang="en-US"/>
              <a:t> and </a:t>
            </a:r>
            <a:r>
              <a:rPr lang="en-US" b="1"/>
              <a:t>accurately</a:t>
            </a:r>
            <a:r>
              <a:rPr lang="en-US"/>
              <a:t> identify objects (potential airborne threats) using computer vision algorithms.</a:t>
            </a:r>
          </a:p>
        </p:txBody>
      </p:sp>
      <p:pic>
        <p:nvPicPr>
          <p:cNvPr id="9" name="Picture 8" descr="Shape&#10;&#10;Description automatically generated with low confidence">
            <a:extLst>
              <a:ext uri="{FF2B5EF4-FFF2-40B4-BE49-F238E27FC236}">
                <a16:creationId xmlns:a16="http://schemas.microsoft.com/office/drawing/2014/main" id="{D47FA4BD-08C0-EEF8-B655-6B93C8E556FD}"/>
              </a:ext>
            </a:extLst>
          </p:cNvPr>
          <p:cNvPicPr>
            <a:picLocks noChangeAspect="1"/>
          </p:cNvPicPr>
          <p:nvPr/>
        </p:nvPicPr>
        <p:blipFill>
          <a:blip r:embed="rId3"/>
          <a:stretch>
            <a:fillRect/>
          </a:stretch>
        </p:blipFill>
        <p:spPr>
          <a:xfrm>
            <a:off x="11247639" y="789146"/>
            <a:ext cx="426491" cy="401845"/>
          </a:xfrm>
          <a:prstGeom prst="rect">
            <a:avLst/>
          </a:prstGeom>
        </p:spPr>
      </p:pic>
      <p:sp>
        <p:nvSpPr>
          <p:cNvPr id="10" name="Content Placeholder 2">
            <a:extLst>
              <a:ext uri="{FF2B5EF4-FFF2-40B4-BE49-F238E27FC236}">
                <a16:creationId xmlns:a16="http://schemas.microsoft.com/office/drawing/2014/main" id="{9E4F620F-37A8-CA44-8A61-E30163BECF61}"/>
              </a:ext>
            </a:extLst>
          </p:cNvPr>
          <p:cNvSpPr txBox="1">
            <a:spLocks/>
          </p:cNvSpPr>
          <p:nvPr/>
        </p:nvSpPr>
        <p:spPr>
          <a:xfrm>
            <a:off x="708269" y="2126459"/>
            <a:ext cx="4945183" cy="3408381"/>
          </a:xfrm>
          <a:prstGeom prst="rect">
            <a:avLst/>
          </a:prstGeom>
        </p:spPr>
        <p:txBody>
          <a:bodyPr vert="horz" lIns="91440" tIns="45720" rIns="91440" bIns="45720" rtlCol="0" anchor="t">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a:t>Prompt: </a:t>
            </a:r>
            <a:r>
              <a:rPr lang="en-US" b="1" i="1"/>
              <a:t>Write a program that ingests a provided image set or video feed and then produces an event stream / log of objects identified</a:t>
            </a:r>
            <a:r>
              <a:rPr lang="en-US" b="1"/>
              <a:t>. </a:t>
            </a:r>
          </a:p>
          <a:p>
            <a:r>
              <a:rPr lang="en-US"/>
              <a:t>We chose to detect aerial objects which may pose a threat to national security, such as…</a:t>
            </a:r>
          </a:p>
          <a:p>
            <a:r>
              <a:rPr lang="en-US" b="1"/>
              <a:t>“Balloons”</a:t>
            </a:r>
          </a:p>
        </p:txBody>
      </p:sp>
      <p:sp>
        <p:nvSpPr>
          <p:cNvPr id="4" name="Slide Number Placeholder 3">
            <a:extLst>
              <a:ext uri="{FF2B5EF4-FFF2-40B4-BE49-F238E27FC236}">
                <a16:creationId xmlns:a16="http://schemas.microsoft.com/office/drawing/2014/main" id="{9840A010-970F-4BE2-9E71-DC62668B69E6}"/>
              </a:ext>
            </a:extLst>
          </p:cNvPr>
          <p:cNvSpPr>
            <a:spLocks noGrp="1"/>
          </p:cNvSpPr>
          <p:nvPr>
            <p:ph type="sldNum" sz="quarter" idx="12"/>
          </p:nvPr>
        </p:nvSpPr>
        <p:spPr/>
        <p:txBody>
          <a:bodyPr/>
          <a:lstStyle/>
          <a:p>
            <a:fld id="{DFDF98CC-160E-494C-8C3C-8CDC5FA257DE}" type="slidenum">
              <a:rPr lang="en-US" smtClean="0"/>
              <a:t>2</a:t>
            </a:fld>
            <a:endParaRPr lang="en-US"/>
          </a:p>
        </p:txBody>
      </p:sp>
    </p:spTree>
    <p:extLst>
      <p:ext uri="{BB962C8B-B14F-4D97-AF65-F5344CB8AC3E}">
        <p14:creationId xmlns:p14="http://schemas.microsoft.com/office/powerpoint/2010/main" val="59406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512A4B-2098-8FA5-FF23-BBC59314AC85}"/>
              </a:ext>
            </a:extLst>
          </p:cNvPr>
          <p:cNvSpPr>
            <a:spLocks noGrp="1"/>
          </p:cNvSpPr>
          <p:nvPr>
            <p:ph type="title"/>
          </p:nvPr>
        </p:nvSpPr>
        <p:spPr>
          <a:xfrm>
            <a:off x="521208" y="976160"/>
            <a:ext cx="11155680" cy="1636411"/>
          </a:xfrm>
        </p:spPr>
        <p:txBody>
          <a:bodyPr>
            <a:normAutofit/>
          </a:bodyPr>
          <a:lstStyle/>
          <a:p>
            <a:r>
              <a:rPr lang="en-US"/>
              <a:t>Our idea</a:t>
            </a:r>
          </a:p>
        </p:txBody>
      </p:sp>
      <p:sp>
        <p:nvSpPr>
          <p:cNvPr id="18"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78E74DF9-DBE0-6345-4E92-3CDABAEE6EA5}"/>
              </a:ext>
            </a:extLst>
          </p:cNvPr>
          <p:cNvGraphicFramePr>
            <a:graphicFrameLocks noGrp="1"/>
          </p:cNvGraphicFramePr>
          <p:nvPr>
            <p:ph idx="1"/>
            <p:extLst>
              <p:ext uri="{D42A27DB-BD31-4B8C-83A1-F6EECF244321}">
                <p14:modId xmlns:p14="http://schemas.microsoft.com/office/powerpoint/2010/main" val="4203808425"/>
              </p:ext>
            </p:extLst>
          </p:nvPr>
        </p:nvGraphicFramePr>
        <p:xfrm>
          <a:off x="519460" y="2248893"/>
          <a:ext cx="11155680" cy="3517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Shape&#10;&#10;Description automatically generated with low confidence">
            <a:extLst>
              <a:ext uri="{FF2B5EF4-FFF2-40B4-BE49-F238E27FC236}">
                <a16:creationId xmlns:a16="http://schemas.microsoft.com/office/drawing/2014/main" id="{1B1AE6E6-76BE-F831-E070-CD12E81ABFF7}"/>
              </a:ext>
            </a:extLst>
          </p:cNvPr>
          <p:cNvPicPr>
            <a:picLocks noChangeAspect="1"/>
          </p:cNvPicPr>
          <p:nvPr/>
        </p:nvPicPr>
        <p:blipFill>
          <a:blip r:embed="rId8"/>
          <a:stretch>
            <a:fillRect/>
          </a:stretch>
        </p:blipFill>
        <p:spPr>
          <a:xfrm>
            <a:off x="11166502" y="875878"/>
            <a:ext cx="332264" cy="583752"/>
          </a:xfrm>
          <a:prstGeom prst="rect">
            <a:avLst/>
          </a:prstGeom>
        </p:spPr>
      </p:pic>
      <p:sp>
        <p:nvSpPr>
          <p:cNvPr id="4" name="Slide Number Placeholder 3">
            <a:extLst>
              <a:ext uri="{FF2B5EF4-FFF2-40B4-BE49-F238E27FC236}">
                <a16:creationId xmlns:a16="http://schemas.microsoft.com/office/drawing/2014/main" id="{914D05AE-EAA3-EB99-F74D-FBC9B7137DE0}"/>
              </a:ext>
            </a:extLst>
          </p:cNvPr>
          <p:cNvSpPr>
            <a:spLocks noGrp="1"/>
          </p:cNvSpPr>
          <p:nvPr>
            <p:ph type="sldNum" sz="quarter" idx="12"/>
          </p:nvPr>
        </p:nvSpPr>
        <p:spPr/>
        <p:txBody>
          <a:bodyPr/>
          <a:lstStyle/>
          <a:p>
            <a:fld id="{DFDF98CC-160E-494C-8C3C-8CDC5FA257DE}" type="slidenum">
              <a:rPr lang="en-US" smtClean="0"/>
              <a:t>3</a:t>
            </a:fld>
            <a:endParaRPr lang="en-US"/>
          </a:p>
        </p:txBody>
      </p:sp>
    </p:spTree>
    <p:extLst>
      <p:ext uri="{BB962C8B-B14F-4D97-AF65-F5344CB8AC3E}">
        <p14:creationId xmlns:p14="http://schemas.microsoft.com/office/powerpoint/2010/main" val="417655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E3120F-73FC-1B28-D6A4-4068ED3842E9}"/>
              </a:ext>
            </a:extLst>
          </p:cNvPr>
          <p:cNvSpPr>
            <a:spLocks noGrp="1"/>
          </p:cNvSpPr>
          <p:nvPr>
            <p:ph type="title"/>
          </p:nvPr>
        </p:nvSpPr>
        <p:spPr>
          <a:xfrm>
            <a:off x="521208" y="976160"/>
            <a:ext cx="11155680" cy="1636411"/>
          </a:xfrm>
        </p:spPr>
        <p:txBody>
          <a:bodyPr>
            <a:normAutofit/>
          </a:bodyPr>
          <a:lstStyle/>
          <a:p>
            <a:r>
              <a:rPr lang="en-US"/>
              <a:t>The Opportunity</a:t>
            </a:r>
          </a:p>
        </p:txBody>
      </p:sp>
      <p:sp>
        <p:nvSpPr>
          <p:cNvPr id="29"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Content Placeholder 2">
            <a:extLst>
              <a:ext uri="{FF2B5EF4-FFF2-40B4-BE49-F238E27FC236}">
                <a16:creationId xmlns:a16="http://schemas.microsoft.com/office/drawing/2014/main" id="{77561A3C-66AF-7FF8-1B93-8840973EE8AC}"/>
              </a:ext>
            </a:extLst>
          </p:cNvPr>
          <p:cNvGraphicFramePr>
            <a:graphicFrameLocks noGrp="1"/>
          </p:cNvGraphicFramePr>
          <p:nvPr>
            <p:ph idx="1"/>
            <p:extLst>
              <p:ext uri="{D42A27DB-BD31-4B8C-83A1-F6EECF244321}">
                <p14:modId xmlns:p14="http://schemas.microsoft.com/office/powerpoint/2010/main" val="577250467"/>
              </p:ext>
            </p:extLst>
          </p:nvPr>
        </p:nvGraphicFramePr>
        <p:xfrm>
          <a:off x="516775" y="2376430"/>
          <a:ext cx="11155680" cy="35176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Shape&#10;&#10;Description automatically generated with low confidence">
            <a:extLst>
              <a:ext uri="{FF2B5EF4-FFF2-40B4-BE49-F238E27FC236}">
                <a16:creationId xmlns:a16="http://schemas.microsoft.com/office/drawing/2014/main" id="{9665A038-12FE-6A9F-1A1C-FD1A3DD5E282}"/>
              </a:ext>
            </a:extLst>
          </p:cNvPr>
          <p:cNvPicPr>
            <a:picLocks noChangeAspect="1"/>
          </p:cNvPicPr>
          <p:nvPr/>
        </p:nvPicPr>
        <p:blipFill>
          <a:blip r:embed="rId8"/>
          <a:stretch>
            <a:fillRect/>
          </a:stretch>
        </p:blipFill>
        <p:spPr>
          <a:xfrm>
            <a:off x="11247639" y="789146"/>
            <a:ext cx="426491" cy="401845"/>
          </a:xfrm>
          <a:prstGeom prst="rect">
            <a:avLst/>
          </a:prstGeom>
        </p:spPr>
      </p:pic>
      <p:sp>
        <p:nvSpPr>
          <p:cNvPr id="4" name="Slide Number Placeholder 3">
            <a:extLst>
              <a:ext uri="{FF2B5EF4-FFF2-40B4-BE49-F238E27FC236}">
                <a16:creationId xmlns:a16="http://schemas.microsoft.com/office/drawing/2014/main" id="{66F4256E-A8B8-F943-5817-5FCCB8A477D0}"/>
              </a:ext>
            </a:extLst>
          </p:cNvPr>
          <p:cNvSpPr>
            <a:spLocks noGrp="1"/>
          </p:cNvSpPr>
          <p:nvPr>
            <p:ph type="sldNum" sz="quarter" idx="12"/>
          </p:nvPr>
        </p:nvSpPr>
        <p:spPr/>
        <p:txBody>
          <a:bodyPr/>
          <a:lstStyle/>
          <a:p>
            <a:fld id="{DFDF98CC-160E-494C-8C3C-8CDC5FA257DE}" type="slidenum">
              <a:rPr lang="en-US" smtClean="0"/>
              <a:t>4</a:t>
            </a:fld>
            <a:endParaRPr lang="en-US"/>
          </a:p>
        </p:txBody>
      </p:sp>
    </p:spTree>
    <p:extLst>
      <p:ext uri="{BB962C8B-B14F-4D97-AF65-F5344CB8AC3E}">
        <p14:creationId xmlns:p14="http://schemas.microsoft.com/office/powerpoint/2010/main" val="343687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33651-2623-588C-1F0A-026673469865}"/>
              </a:ext>
            </a:extLst>
          </p:cNvPr>
          <p:cNvSpPr>
            <a:spLocks noGrp="1"/>
          </p:cNvSpPr>
          <p:nvPr>
            <p:ph type="title"/>
          </p:nvPr>
        </p:nvSpPr>
        <p:spPr>
          <a:xfrm>
            <a:off x="517870" y="970387"/>
            <a:ext cx="6384760" cy="2341799"/>
          </a:xfrm>
        </p:spPr>
        <p:txBody>
          <a:bodyPr vert="horz" lIns="91440" tIns="45720" rIns="91440" bIns="45720" rtlCol="0" anchor="t">
            <a:normAutofit/>
          </a:bodyPr>
          <a:lstStyle/>
          <a:p>
            <a:r>
              <a:rPr lang="en-US"/>
              <a:t>The </a:t>
            </a:r>
            <a:r>
              <a:rPr lang="en-US">
                <a:ea typeface="+mj-lt"/>
                <a:cs typeface="+mj-lt"/>
              </a:rPr>
              <a:t>Opportunity</a:t>
            </a:r>
            <a:endParaRPr lang="en-US"/>
          </a:p>
        </p:txBody>
      </p:sp>
      <p:sp>
        <p:nvSpPr>
          <p:cNvPr id="16" name="Rectangle 1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Image">
            <a:extLst>
              <a:ext uri="{FF2B5EF4-FFF2-40B4-BE49-F238E27FC236}">
                <a16:creationId xmlns:a16="http://schemas.microsoft.com/office/drawing/2014/main" id="{C1F0A124-8543-F7F6-03F0-7FFDAF0B9E33}"/>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21499" y="631333"/>
            <a:ext cx="652631" cy="652631"/>
          </a:xfrm>
          <a:prstGeom prst="rect">
            <a:avLst/>
          </a:prstGeom>
        </p:spPr>
      </p:pic>
      <p:grpSp>
        <p:nvGrpSpPr>
          <p:cNvPr id="4" name="Group 3">
            <a:extLst>
              <a:ext uri="{FF2B5EF4-FFF2-40B4-BE49-F238E27FC236}">
                <a16:creationId xmlns:a16="http://schemas.microsoft.com/office/drawing/2014/main" id="{FB1537EF-181C-FB67-117E-CBA8CBBC2A67}"/>
              </a:ext>
            </a:extLst>
          </p:cNvPr>
          <p:cNvGrpSpPr/>
          <p:nvPr/>
        </p:nvGrpSpPr>
        <p:grpSpPr>
          <a:xfrm>
            <a:off x="605837" y="2489040"/>
            <a:ext cx="4933215" cy="3737628"/>
            <a:chOff x="605837" y="2489040"/>
            <a:chExt cx="4933215" cy="3737628"/>
          </a:xfrm>
        </p:grpSpPr>
        <p:pic>
          <p:nvPicPr>
            <p:cNvPr id="8" name="Picture 7" descr="A picture containing text, sign, dark&#10;&#10;Description automatically generated">
              <a:extLst>
                <a:ext uri="{FF2B5EF4-FFF2-40B4-BE49-F238E27FC236}">
                  <a16:creationId xmlns:a16="http://schemas.microsoft.com/office/drawing/2014/main" id="{0991C8B6-E093-24D5-80FC-70B2BFB42CEE}"/>
                </a:ext>
              </a:extLst>
            </p:cNvPr>
            <p:cNvPicPr>
              <a:picLocks noChangeAspect="1"/>
            </p:cNvPicPr>
            <p:nvPr/>
          </p:nvPicPr>
          <p:blipFill>
            <a:blip r:embed="rId5"/>
            <a:stretch>
              <a:fillRect/>
            </a:stretch>
          </p:blipFill>
          <p:spPr>
            <a:xfrm>
              <a:off x="605837" y="2489040"/>
              <a:ext cx="4933215" cy="3275963"/>
            </a:xfrm>
            <a:prstGeom prst="rect">
              <a:avLst/>
            </a:prstGeom>
          </p:spPr>
        </p:pic>
        <p:sp>
          <p:nvSpPr>
            <p:cNvPr id="3" name="TextBox 2">
              <a:extLst>
                <a:ext uri="{FF2B5EF4-FFF2-40B4-BE49-F238E27FC236}">
                  <a16:creationId xmlns:a16="http://schemas.microsoft.com/office/drawing/2014/main" id="{3EB22DBE-DFFA-9147-D005-C2A21C87C548}"/>
                </a:ext>
              </a:extLst>
            </p:cNvPr>
            <p:cNvSpPr txBox="1"/>
            <p:nvPr/>
          </p:nvSpPr>
          <p:spPr>
            <a:xfrm>
              <a:off x="622870" y="5765003"/>
              <a:ext cx="4916182" cy="461665"/>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1: A balloon as (incorrectly) classified by generic YOLOv5 model</a:t>
              </a:r>
              <a:endParaRPr lang="en-US" sz="1200" i="1">
                <a:latin typeface="BIG CASLON MEDIUM" panose="02000603090000020003" pitchFamily="2" charset="-79"/>
                <a:cs typeface="BIG CASLON MEDIUM" panose="02000603090000020003" pitchFamily="2" charset="-79"/>
              </a:endParaRPr>
            </a:p>
          </p:txBody>
        </p:sp>
      </p:grpSp>
      <p:grpSp>
        <p:nvGrpSpPr>
          <p:cNvPr id="6" name="Group 5">
            <a:extLst>
              <a:ext uri="{FF2B5EF4-FFF2-40B4-BE49-F238E27FC236}">
                <a16:creationId xmlns:a16="http://schemas.microsoft.com/office/drawing/2014/main" id="{E6C00A5A-2938-9273-365A-315843D33571}"/>
              </a:ext>
            </a:extLst>
          </p:cNvPr>
          <p:cNvGrpSpPr/>
          <p:nvPr/>
        </p:nvGrpSpPr>
        <p:grpSpPr>
          <a:xfrm>
            <a:off x="6498261" y="2489039"/>
            <a:ext cx="4916182" cy="3737628"/>
            <a:chOff x="6498261" y="2489039"/>
            <a:chExt cx="4916182" cy="3737628"/>
          </a:xfrm>
        </p:grpSpPr>
        <p:pic>
          <p:nvPicPr>
            <p:cNvPr id="11" name="Picture 10" descr="A group of hot air balloons in the sky&#10;&#10;Description automatically generated with medium confidence">
              <a:extLst>
                <a:ext uri="{FF2B5EF4-FFF2-40B4-BE49-F238E27FC236}">
                  <a16:creationId xmlns:a16="http://schemas.microsoft.com/office/drawing/2014/main" id="{3307CC61-03AC-9D4D-089F-89A22ED762B8}"/>
                </a:ext>
              </a:extLst>
            </p:cNvPr>
            <p:cNvPicPr>
              <a:picLocks noChangeAspect="1"/>
            </p:cNvPicPr>
            <p:nvPr/>
          </p:nvPicPr>
          <p:blipFill>
            <a:blip r:embed="rId6"/>
            <a:stretch>
              <a:fillRect/>
            </a:stretch>
          </p:blipFill>
          <p:spPr>
            <a:xfrm>
              <a:off x="6498261" y="2489039"/>
              <a:ext cx="4916182" cy="3275964"/>
            </a:xfrm>
            <a:prstGeom prst="rect">
              <a:avLst/>
            </a:prstGeom>
          </p:spPr>
        </p:pic>
        <p:sp>
          <p:nvSpPr>
            <p:cNvPr id="5" name="TextBox 4">
              <a:extLst>
                <a:ext uri="{FF2B5EF4-FFF2-40B4-BE49-F238E27FC236}">
                  <a16:creationId xmlns:a16="http://schemas.microsoft.com/office/drawing/2014/main" id="{2449FD49-85CA-CDC8-9D06-3624A3C23DA4}"/>
                </a:ext>
              </a:extLst>
            </p:cNvPr>
            <p:cNvSpPr txBox="1"/>
            <p:nvPr/>
          </p:nvSpPr>
          <p:spPr>
            <a:xfrm>
              <a:off x="6498261" y="5765002"/>
              <a:ext cx="4916182" cy="461665"/>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2: A group of hot air balloons as (incorrectly) classified by generic YOLOv5 model</a:t>
              </a:r>
            </a:p>
          </p:txBody>
        </p:sp>
      </p:grpSp>
      <p:sp>
        <p:nvSpPr>
          <p:cNvPr id="9" name="Slide Number Placeholder 8">
            <a:extLst>
              <a:ext uri="{FF2B5EF4-FFF2-40B4-BE49-F238E27FC236}">
                <a16:creationId xmlns:a16="http://schemas.microsoft.com/office/drawing/2014/main" id="{CC4584BB-9D43-000B-55D8-83ABD4E91850}"/>
              </a:ext>
            </a:extLst>
          </p:cNvPr>
          <p:cNvSpPr>
            <a:spLocks noGrp="1"/>
          </p:cNvSpPr>
          <p:nvPr>
            <p:ph type="sldNum" sz="quarter" idx="12"/>
          </p:nvPr>
        </p:nvSpPr>
        <p:spPr/>
        <p:txBody>
          <a:bodyPr/>
          <a:lstStyle/>
          <a:p>
            <a:fld id="{DFDF98CC-160E-494C-8C3C-8CDC5FA257DE}" type="slidenum">
              <a:rPr lang="en-US" smtClean="0"/>
              <a:t>5</a:t>
            </a:fld>
            <a:endParaRPr lang="en-US"/>
          </a:p>
        </p:txBody>
      </p:sp>
    </p:spTree>
    <p:extLst>
      <p:ext uri="{BB962C8B-B14F-4D97-AF65-F5344CB8AC3E}">
        <p14:creationId xmlns:p14="http://schemas.microsoft.com/office/powerpoint/2010/main" val="1033301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48A2C-6676-8FED-EAE6-1D0CBD9450AF}"/>
              </a:ext>
            </a:extLst>
          </p:cNvPr>
          <p:cNvSpPr>
            <a:spLocks noGrp="1"/>
          </p:cNvSpPr>
          <p:nvPr>
            <p:ph type="title"/>
          </p:nvPr>
        </p:nvSpPr>
        <p:spPr>
          <a:xfrm>
            <a:off x="517870" y="978408"/>
            <a:ext cx="6849982" cy="2071840"/>
          </a:xfrm>
        </p:spPr>
        <p:txBody>
          <a:bodyPr vert="horz" lIns="91440" tIns="45720" rIns="91440" bIns="45720" rtlCol="0" anchor="t">
            <a:normAutofit/>
          </a:bodyPr>
          <a:lstStyle/>
          <a:p>
            <a:r>
              <a:rPr lang="en-US" b="1" kern="1200">
                <a:latin typeface="+mj-lt"/>
                <a:ea typeface="+mj-ea"/>
                <a:cs typeface="+mj-cs"/>
              </a:rPr>
              <a:t>The </a:t>
            </a:r>
            <a:r>
              <a:rPr lang="en-US">
                <a:ea typeface="+mj-lt"/>
                <a:cs typeface="+mj-lt"/>
              </a:rPr>
              <a:t>Opportunity</a:t>
            </a:r>
            <a:endParaRPr lang="en-US" b="1" kern="1200">
              <a:ea typeface="+mj-lt"/>
              <a:cs typeface="+mj-lt"/>
            </a:endParaRPr>
          </a:p>
        </p:txBody>
      </p:sp>
      <p:sp>
        <p:nvSpPr>
          <p:cNvPr id="50" name="Rectangle 4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white-balloon-vid">
            <a:hlinkClick r:id="" action="ppaction://media"/>
            <a:extLst>
              <a:ext uri="{FF2B5EF4-FFF2-40B4-BE49-F238E27FC236}">
                <a16:creationId xmlns:a16="http://schemas.microsoft.com/office/drawing/2014/main" id="{BB7507F8-63B9-8D89-42AD-31FBEFC471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1200726" y="2387699"/>
            <a:ext cx="3278015" cy="3278015"/>
          </a:xfrm>
          <a:prstGeom prst="rect">
            <a:avLst/>
          </a:prstGeom>
        </p:spPr>
      </p:pic>
      <p:pic>
        <p:nvPicPr>
          <p:cNvPr id="8" name="hot-air-balloons-vid">
            <a:hlinkClick r:id="" action="ppaction://media"/>
            <a:extLst>
              <a:ext uri="{FF2B5EF4-FFF2-40B4-BE49-F238E27FC236}">
                <a16:creationId xmlns:a16="http://schemas.microsoft.com/office/drawing/2014/main" id="{542FC0CC-D65B-30DB-D6D2-A82F906CF12D}"/>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854765" y="2472133"/>
            <a:ext cx="5534647" cy="3113236"/>
          </a:xfrm>
          <a:prstGeom prst="rect">
            <a:avLst/>
          </a:prstGeom>
        </p:spPr>
      </p:pic>
      <p:pic>
        <p:nvPicPr>
          <p:cNvPr id="4" name="Graphic 3" descr="Video">
            <a:extLst>
              <a:ext uri="{FF2B5EF4-FFF2-40B4-BE49-F238E27FC236}">
                <a16:creationId xmlns:a16="http://schemas.microsoft.com/office/drawing/2014/main" id="{14D2CFE3-6025-0ED6-482E-E4B68C6DB2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026646" y="657369"/>
            <a:ext cx="656705" cy="647298"/>
          </a:xfrm>
          <a:prstGeom prst="rect">
            <a:avLst/>
          </a:prstGeom>
        </p:spPr>
      </p:pic>
      <p:sp>
        <p:nvSpPr>
          <p:cNvPr id="3" name="TextBox 2">
            <a:extLst>
              <a:ext uri="{FF2B5EF4-FFF2-40B4-BE49-F238E27FC236}">
                <a16:creationId xmlns:a16="http://schemas.microsoft.com/office/drawing/2014/main" id="{C379A068-2AF1-3A61-7586-39FC28338651}"/>
              </a:ext>
            </a:extLst>
          </p:cNvPr>
          <p:cNvSpPr txBox="1"/>
          <p:nvPr/>
        </p:nvSpPr>
        <p:spPr>
          <a:xfrm>
            <a:off x="1200726" y="5666332"/>
            <a:ext cx="3278015" cy="461665"/>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3: </a:t>
            </a:r>
            <a:r>
              <a:rPr lang="en-US" sz="1200" i="1">
                <a:ea typeface="+mn-lt"/>
                <a:cs typeface="+mn-lt"/>
              </a:rPr>
              <a:t>A video of a balloon as (incorrectly) classified by generic YOLOv5 model</a:t>
            </a:r>
            <a:endParaRPr lang="en-US" sz="1200">
              <a:ea typeface="+mn-lt"/>
              <a:cs typeface="+mn-lt"/>
            </a:endParaRPr>
          </a:p>
        </p:txBody>
      </p:sp>
      <p:sp>
        <p:nvSpPr>
          <p:cNvPr id="5" name="TextBox 4">
            <a:extLst>
              <a:ext uri="{FF2B5EF4-FFF2-40B4-BE49-F238E27FC236}">
                <a16:creationId xmlns:a16="http://schemas.microsoft.com/office/drawing/2014/main" id="{1FC0129F-7C91-EFFE-A145-DB7C1178F0A6}"/>
              </a:ext>
            </a:extLst>
          </p:cNvPr>
          <p:cNvSpPr txBox="1"/>
          <p:nvPr/>
        </p:nvSpPr>
        <p:spPr>
          <a:xfrm>
            <a:off x="5875754" y="5665714"/>
            <a:ext cx="5534647" cy="461665"/>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4: </a:t>
            </a:r>
            <a:r>
              <a:rPr lang="en-US" sz="1200">
                <a:latin typeface="Bierstadt"/>
                <a:cs typeface="Big Caslon Medium"/>
              </a:rPr>
              <a:t>A</a:t>
            </a:r>
            <a:r>
              <a:rPr lang="en-US" sz="1200">
                <a:ea typeface="+mn-lt"/>
                <a:cs typeface="+mn-lt"/>
              </a:rPr>
              <a:t> video of a group of hot air balloons as (incorrectly) classified by generic YOLOv5 model</a:t>
            </a:r>
          </a:p>
        </p:txBody>
      </p:sp>
      <p:sp>
        <p:nvSpPr>
          <p:cNvPr id="7" name="Slide Number Placeholder 6">
            <a:extLst>
              <a:ext uri="{FF2B5EF4-FFF2-40B4-BE49-F238E27FC236}">
                <a16:creationId xmlns:a16="http://schemas.microsoft.com/office/drawing/2014/main" id="{C4465265-97CB-96CA-C0A7-4D824C228177}"/>
              </a:ext>
            </a:extLst>
          </p:cNvPr>
          <p:cNvSpPr>
            <a:spLocks noGrp="1"/>
          </p:cNvSpPr>
          <p:nvPr>
            <p:ph type="sldNum" sz="quarter" idx="12"/>
          </p:nvPr>
        </p:nvSpPr>
        <p:spPr/>
        <p:txBody>
          <a:bodyPr/>
          <a:lstStyle/>
          <a:p>
            <a:fld id="{DFDF98CC-160E-494C-8C3C-8CDC5FA257DE}" type="slidenum">
              <a:rPr lang="en-US" smtClean="0"/>
              <a:t>6</a:t>
            </a:fld>
            <a:endParaRPr lang="en-US"/>
          </a:p>
        </p:txBody>
      </p:sp>
    </p:spTree>
    <p:extLst>
      <p:ext uri="{BB962C8B-B14F-4D97-AF65-F5344CB8AC3E}">
        <p14:creationId xmlns:p14="http://schemas.microsoft.com/office/powerpoint/2010/main" val="171986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767" fill="hold"/>
                                        <p:tgtEl>
                                          <p:spTgt spid="6"/>
                                        </p:tgtEl>
                                      </p:cBhvr>
                                    </p:cmd>
                                  </p:childTnLst>
                                </p:cTn>
                              </p:par>
                              <p:par>
                                <p:cTn id="7" presetID="1" presetClass="mediacall" presetSubtype="0" fill="hold" nodeType="withEffect">
                                  <p:stCondLst>
                                    <p:cond delay="0"/>
                                  </p:stCondLst>
                                  <p:childTnLst>
                                    <p:cmd type="call" cmd="playFrom(0.0)">
                                      <p:cBhvr>
                                        <p:cTn id="8" dur="175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A082E5AA-6E5F-4FCC-8C41-11E32F833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917885-6258-EAD4-5BEA-ABD8B6224D78}"/>
              </a:ext>
            </a:extLst>
          </p:cNvPr>
          <p:cNvSpPr>
            <a:spLocks noGrp="1"/>
          </p:cNvSpPr>
          <p:nvPr>
            <p:ph type="title"/>
          </p:nvPr>
        </p:nvSpPr>
        <p:spPr>
          <a:xfrm>
            <a:off x="517870" y="976160"/>
            <a:ext cx="5021183" cy="5270190"/>
          </a:xfrm>
        </p:spPr>
        <p:txBody>
          <a:bodyPr>
            <a:normAutofit/>
          </a:bodyPr>
          <a:lstStyle/>
          <a:p>
            <a:r>
              <a:rPr lang="en-US"/>
              <a:t>Our Solution</a:t>
            </a:r>
          </a:p>
        </p:txBody>
      </p:sp>
      <p:sp>
        <p:nvSpPr>
          <p:cNvPr id="19" name="Rectangle 21">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3D569D-D3A6-49CA-A483-291E95DAC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hape&#10;&#10;Description automatically generated with low confidence">
            <a:extLst>
              <a:ext uri="{FF2B5EF4-FFF2-40B4-BE49-F238E27FC236}">
                <a16:creationId xmlns:a16="http://schemas.microsoft.com/office/drawing/2014/main" id="{A1F97E9C-AEA3-B408-C2D5-74D94964F479}"/>
              </a:ext>
            </a:extLst>
          </p:cNvPr>
          <p:cNvPicPr>
            <a:picLocks noChangeAspect="1"/>
          </p:cNvPicPr>
          <p:nvPr/>
        </p:nvPicPr>
        <p:blipFill>
          <a:blip r:embed="rId3"/>
          <a:stretch>
            <a:fillRect/>
          </a:stretch>
        </p:blipFill>
        <p:spPr>
          <a:xfrm>
            <a:off x="11166502" y="875878"/>
            <a:ext cx="332264" cy="583752"/>
          </a:xfrm>
          <a:prstGeom prst="rect">
            <a:avLst/>
          </a:prstGeom>
        </p:spPr>
      </p:pic>
      <p:graphicFrame>
        <p:nvGraphicFramePr>
          <p:cNvPr id="6" name="Content Placeholder 2">
            <a:extLst>
              <a:ext uri="{FF2B5EF4-FFF2-40B4-BE49-F238E27FC236}">
                <a16:creationId xmlns:a16="http://schemas.microsoft.com/office/drawing/2014/main" id="{4E2172C8-14C0-B3FE-6F34-DF0B094F931B}"/>
              </a:ext>
            </a:extLst>
          </p:cNvPr>
          <p:cNvGraphicFramePr>
            <a:graphicFrameLocks noGrp="1"/>
          </p:cNvGraphicFramePr>
          <p:nvPr>
            <p:ph idx="1"/>
            <p:extLst>
              <p:ext uri="{D42A27DB-BD31-4B8C-83A1-F6EECF244321}">
                <p14:modId xmlns:p14="http://schemas.microsoft.com/office/powerpoint/2010/main" val="474163893"/>
              </p:ext>
            </p:extLst>
          </p:nvPr>
        </p:nvGraphicFramePr>
        <p:xfrm>
          <a:off x="517871" y="1943100"/>
          <a:ext cx="11165480" cy="46093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107843ED-A57F-B1B9-1336-C72E11303A4C}"/>
              </a:ext>
            </a:extLst>
          </p:cNvPr>
          <p:cNvSpPr>
            <a:spLocks noGrp="1"/>
          </p:cNvSpPr>
          <p:nvPr>
            <p:ph type="sldNum" sz="quarter" idx="12"/>
          </p:nvPr>
        </p:nvSpPr>
        <p:spPr/>
        <p:txBody>
          <a:bodyPr/>
          <a:lstStyle/>
          <a:p>
            <a:fld id="{DFDF98CC-160E-494C-8C3C-8CDC5FA257DE}" type="slidenum">
              <a:rPr lang="en-US" smtClean="0"/>
              <a:t>7</a:t>
            </a:fld>
            <a:endParaRPr lang="en-US"/>
          </a:p>
        </p:txBody>
      </p:sp>
    </p:spTree>
    <p:extLst>
      <p:ext uri="{BB962C8B-B14F-4D97-AF65-F5344CB8AC3E}">
        <p14:creationId xmlns:p14="http://schemas.microsoft.com/office/powerpoint/2010/main" val="1541364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D4553-F500-584D-B532-F7E2B730D1C5}"/>
              </a:ext>
            </a:extLst>
          </p:cNvPr>
          <p:cNvSpPr>
            <a:spLocks noGrp="1"/>
          </p:cNvSpPr>
          <p:nvPr>
            <p:ph type="title"/>
          </p:nvPr>
        </p:nvSpPr>
        <p:spPr>
          <a:xfrm>
            <a:off x="517868" y="976160"/>
            <a:ext cx="10970231" cy="1934172"/>
          </a:xfrm>
        </p:spPr>
        <p:txBody>
          <a:bodyPr>
            <a:normAutofit/>
          </a:bodyPr>
          <a:lstStyle/>
          <a:p>
            <a:r>
              <a:rPr lang="en-US"/>
              <a:t>How does it all work?</a:t>
            </a:r>
          </a:p>
        </p:txBody>
      </p:sp>
      <p:sp>
        <p:nvSpPr>
          <p:cNvPr id="17"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3">
            <a:extLst>
              <a:ext uri="{FF2B5EF4-FFF2-40B4-BE49-F238E27FC236}">
                <a16:creationId xmlns:a16="http://schemas.microsoft.com/office/drawing/2014/main" id="{A133035C-46AF-4B6B-A264-C0D48C50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7D2B05-3461-0B30-2546-5884853D414A}"/>
              </a:ext>
            </a:extLst>
          </p:cNvPr>
          <p:cNvPicPr>
            <a:picLocks noChangeAspect="1"/>
          </p:cNvPicPr>
          <p:nvPr/>
        </p:nvPicPr>
        <p:blipFill>
          <a:blip r:embed="rId3"/>
          <a:stretch>
            <a:fillRect/>
          </a:stretch>
        </p:blipFill>
        <p:spPr>
          <a:xfrm>
            <a:off x="11173692" y="761721"/>
            <a:ext cx="452068" cy="490187"/>
          </a:xfrm>
          <a:prstGeom prst="rect">
            <a:avLst/>
          </a:prstGeom>
        </p:spPr>
      </p:pic>
      <p:pic>
        <p:nvPicPr>
          <p:cNvPr id="6" name="Picture 6" descr="Diagram&#10;&#10;Description automatically generated">
            <a:extLst>
              <a:ext uri="{FF2B5EF4-FFF2-40B4-BE49-F238E27FC236}">
                <a16:creationId xmlns:a16="http://schemas.microsoft.com/office/drawing/2014/main" id="{B8AC8857-444A-CA1D-F416-10D0F4751F5E}"/>
              </a:ext>
            </a:extLst>
          </p:cNvPr>
          <p:cNvPicPr>
            <a:picLocks noChangeAspect="1"/>
          </p:cNvPicPr>
          <p:nvPr/>
        </p:nvPicPr>
        <p:blipFill>
          <a:blip r:embed="rId4"/>
          <a:stretch>
            <a:fillRect/>
          </a:stretch>
        </p:blipFill>
        <p:spPr>
          <a:xfrm>
            <a:off x="1181825" y="2407802"/>
            <a:ext cx="5055781" cy="1573057"/>
          </a:xfrm>
          <a:prstGeom prst="rect">
            <a:avLst/>
          </a:prstGeom>
        </p:spPr>
      </p:pic>
      <p:sp>
        <p:nvSpPr>
          <p:cNvPr id="8" name="Content Placeholder 2">
            <a:extLst>
              <a:ext uri="{FF2B5EF4-FFF2-40B4-BE49-F238E27FC236}">
                <a16:creationId xmlns:a16="http://schemas.microsoft.com/office/drawing/2014/main" id="{98566CAC-F1B0-9B13-D7E0-1367C49F8FA8}"/>
              </a:ext>
            </a:extLst>
          </p:cNvPr>
          <p:cNvSpPr txBox="1">
            <a:spLocks/>
          </p:cNvSpPr>
          <p:nvPr/>
        </p:nvSpPr>
        <p:spPr>
          <a:xfrm>
            <a:off x="1331743" y="1922388"/>
            <a:ext cx="4761744" cy="483471"/>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500" b="1"/>
              <a:t>YOLOv5</a:t>
            </a:r>
            <a:endParaRPr lang="en-US"/>
          </a:p>
        </p:txBody>
      </p:sp>
      <p:sp>
        <p:nvSpPr>
          <p:cNvPr id="9" name="Content Placeholder 2">
            <a:extLst>
              <a:ext uri="{FF2B5EF4-FFF2-40B4-BE49-F238E27FC236}">
                <a16:creationId xmlns:a16="http://schemas.microsoft.com/office/drawing/2014/main" id="{4868E5C2-5E1F-D517-7ED6-A926E157970C}"/>
              </a:ext>
            </a:extLst>
          </p:cNvPr>
          <p:cNvSpPr txBox="1">
            <a:spLocks/>
          </p:cNvSpPr>
          <p:nvPr/>
        </p:nvSpPr>
        <p:spPr>
          <a:xfrm>
            <a:off x="7140852" y="2742117"/>
            <a:ext cx="4761744" cy="483471"/>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500" b="1"/>
              <a:t>Transfer Learning</a:t>
            </a:r>
            <a:endParaRPr lang="en-US"/>
          </a:p>
        </p:txBody>
      </p:sp>
      <p:sp>
        <p:nvSpPr>
          <p:cNvPr id="10" name="Content Placeholder 2">
            <a:extLst>
              <a:ext uri="{FF2B5EF4-FFF2-40B4-BE49-F238E27FC236}">
                <a16:creationId xmlns:a16="http://schemas.microsoft.com/office/drawing/2014/main" id="{B3140DD8-984A-48D6-0E48-2429276B5ECA}"/>
              </a:ext>
            </a:extLst>
          </p:cNvPr>
          <p:cNvSpPr txBox="1">
            <a:spLocks/>
          </p:cNvSpPr>
          <p:nvPr/>
        </p:nvSpPr>
        <p:spPr>
          <a:xfrm>
            <a:off x="1326238" y="4251885"/>
            <a:ext cx="4761744" cy="483471"/>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2500" b="1"/>
              <a:t>Inferencing</a:t>
            </a:r>
            <a:endParaRPr lang="en-US"/>
          </a:p>
        </p:txBody>
      </p:sp>
      <p:pic>
        <p:nvPicPr>
          <p:cNvPr id="3" name="Picture 3" descr="Background pattern&#10;&#10;Description automatically generated">
            <a:extLst>
              <a:ext uri="{FF2B5EF4-FFF2-40B4-BE49-F238E27FC236}">
                <a16:creationId xmlns:a16="http://schemas.microsoft.com/office/drawing/2014/main" id="{FCE9592B-77D2-1072-7CD0-EA18784B32C5}"/>
              </a:ext>
            </a:extLst>
          </p:cNvPr>
          <p:cNvPicPr>
            <a:picLocks noChangeAspect="1"/>
          </p:cNvPicPr>
          <p:nvPr/>
        </p:nvPicPr>
        <p:blipFill>
          <a:blip r:embed="rId5"/>
          <a:stretch>
            <a:fillRect/>
          </a:stretch>
        </p:blipFill>
        <p:spPr>
          <a:xfrm>
            <a:off x="8147628" y="3226262"/>
            <a:ext cx="2743200" cy="2044931"/>
          </a:xfrm>
          <a:prstGeom prst="rect">
            <a:avLst/>
          </a:prstGeom>
        </p:spPr>
      </p:pic>
      <p:pic>
        <p:nvPicPr>
          <p:cNvPr id="4" name="Picture 6" descr="Diagram&#10;&#10;Description automatically generated">
            <a:extLst>
              <a:ext uri="{FF2B5EF4-FFF2-40B4-BE49-F238E27FC236}">
                <a16:creationId xmlns:a16="http://schemas.microsoft.com/office/drawing/2014/main" id="{65D7AB97-53B0-63F3-094E-97A899AE2BEB}"/>
              </a:ext>
            </a:extLst>
          </p:cNvPr>
          <p:cNvPicPr>
            <a:picLocks noChangeAspect="1"/>
          </p:cNvPicPr>
          <p:nvPr/>
        </p:nvPicPr>
        <p:blipFill>
          <a:blip r:embed="rId6"/>
          <a:stretch>
            <a:fillRect/>
          </a:stretch>
        </p:blipFill>
        <p:spPr>
          <a:xfrm>
            <a:off x="850900" y="4762235"/>
            <a:ext cx="5716154" cy="1455256"/>
          </a:xfrm>
          <a:prstGeom prst="rect">
            <a:avLst/>
          </a:prstGeom>
        </p:spPr>
      </p:pic>
      <p:cxnSp>
        <p:nvCxnSpPr>
          <p:cNvPr id="11" name="Straight Arrow Connector 10">
            <a:extLst>
              <a:ext uri="{FF2B5EF4-FFF2-40B4-BE49-F238E27FC236}">
                <a16:creationId xmlns:a16="http://schemas.microsoft.com/office/drawing/2014/main" id="{19122741-AD96-76FA-5230-5C16DC1F852E}"/>
              </a:ext>
            </a:extLst>
          </p:cNvPr>
          <p:cNvCxnSpPr/>
          <p:nvPr/>
        </p:nvCxnSpPr>
        <p:spPr>
          <a:xfrm>
            <a:off x="6428219" y="3224354"/>
            <a:ext cx="1659084" cy="6084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74554575-5303-7F96-AF4A-BC5480E71F99}"/>
              </a:ext>
            </a:extLst>
          </p:cNvPr>
          <p:cNvCxnSpPr/>
          <p:nvPr/>
        </p:nvCxnSpPr>
        <p:spPr>
          <a:xfrm flipH="1">
            <a:off x="6677314" y="4666095"/>
            <a:ext cx="1394691" cy="9259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C491FD2E-BA33-9E99-B3F4-439D28D0A2F3}"/>
              </a:ext>
            </a:extLst>
          </p:cNvPr>
          <p:cNvSpPr txBox="1"/>
          <p:nvPr/>
        </p:nvSpPr>
        <p:spPr>
          <a:xfrm>
            <a:off x="1181825" y="3947669"/>
            <a:ext cx="5055780" cy="276999"/>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5: YOLOv5 architecture</a:t>
            </a:r>
            <a:endParaRPr lang="en-US" sz="1200" i="1">
              <a:latin typeface="BIG CASLON MEDIUM" panose="02000603090000020003" pitchFamily="2" charset="-79"/>
              <a:cs typeface="BIG CASLON MEDIUM" panose="02000603090000020003" pitchFamily="2" charset="-79"/>
            </a:endParaRPr>
          </a:p>
        </p:txBody>
      </p:sp>
      <p:sp>
        <p:nvSpPr>
          <p:cNvPr id="14" name="TextBox 13">
            <a:extLst>
              <a:ext uri="{FF2B5EF4-FFF2-40B4-BE49-F238E27FC236}">
                <a16:creationId xmlns:a16="http://schemas.microsoft.com/office/drawing/2014/main" id="{58DA674F-B21F-E746-0AA5-863950368C67}"/>
              </a:ext>
            </a:extLst>
          </p:cNvPr>
          <p:cNvSpPr txBox="1"/>
          <p:nvPr/>
        </p:nvSpPr>
        <p:spPr>
          <a:xfrm>
            <a:off x="850899" y="6211410"/>
            <a:ext cx="5716153" cy="276999"/>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6: Diagram describing inferencing</a:t>
            </a:r>
            <a:endParaRPr lang="en-US" sz="1200" i="1">
              <a:latin typeface="BIG CASLON MEDIUM" panose="02000603090000020003" pitchFamily="2" charset="-79"/>
              <a:cs typeface="BIG CASLON MEDIUM" panose="02000603090000020003" pitchFamily="2" charset="-79"/>
            </a:endParaRPr>
          </a:p>
        </p:txBody>
      </p:sp>
      <p:sp>
        <p:nvSpPr>
          <p:cNvPr id="15" name="TextBox 14">
            <a:extLst>
              <a:ext uri="{FF2B5EF4-FFF2-40B4-BE49-F238E27FC236}">
                <a16:creationId xmlns:a16="http://schemas.microsoft.com/office/drawing/2014/main" id="{D447913A-7429-194E-ED98-443F6507510C}"/>
              </a:ext>
            </a:extLst>
          </p:cNvPr>
          <p:cNvSpPr txBox="1"/>
          <p:nvPr/>
        </p:nvSpPr>
        <p:spPr>
          <a:xfrm>
            <a:off x="8072005" y="5351363"/>
            <a:ext cx="3116944" cy="461665"/>
          </a:xfrm>
          <a:prstGeom prst="rect">
            <a:avLst/>
          </a:prstGeom>
          <a:noFill/>
        </p:spPr>
        <p:txBody>
          <a:bodyPr wrap="square" lIns="91440" tIns="45720" rIns="91440" bIns="45720" rtlCol="0" anchor="t">
            <a:spAutoFit/>
          </a:bodyPr>
          <a:lstStyle/>
          <a:p>
            <a:r>
              <a:rPr lang="en-US" sz="1200" i="1">
                <a:latin typeface="BIG CASLON MEDIUM" panose="02000603090000020003" pitchFamily="2" charset="-79"/>
                <a:cs typeface="BIG CASLON MEDIUM"/>
              </a:rPr>
              <a:t>Figure 7: Diagram describing transfer learning</a:t>
            </a:r>
            <a:endParaRPr lang="en-US" sz="1200" i="1">
              <a:latin typeface="BIG CASLON MEDIUM" panose="02000603090000020003" pitchFamily="2" charset="-79"/>
              <a:cs typeface="BIG CASLON MEDIUM" panose="02000603090000020003" pitchFamily="2" charset="-79"/>
            </a:endParaRPr>
          </a:p>
        </p:txBody>
      </p:sp>
      <p:sp>
        <p:nvSpPr>
          <p:cNvPr id="7" name="Slide Number Placeholder 6">
            <a:extLst>
              <a:ext uri="{FF2B5EF4-FFF2-40B4-BE49-F238E27FC236}">
                <a16:creationId xmlns:a16="http://schemas.microsoft.com/office/drawing/2014/main" id="{4F45F9E6-512E-D29E-5E22-932EAB9D7DF8}"/>
              </a:ext>
            </a:extLst>
          </p:cNvPr>
          <p:cNvSpPr>
            <a:spLocks noGrp="1"/>
          </p:cNvSpPr>
          <p:nvPr>
            <p:ph type="sldNum" sz="quarter" idx="12"/>
          </p:nvPr>
        </p:nvSpPr>
        <p:spPr/>
        <p:txBody>
          <a:bodyPr/>
          <a:lstStyle/>
          <a:p>
            <a:fld id="{DFDF98CC-160E-494C-8C3C-8CDC5FA257DE}" type="slidenum">
              <a:rPr lang="en-US" smtClean="0"/>
              <a:t>8</a:t>
            </a:fld>
            <a:endParaRPr lang="en-US"/>
          </a:p>
        </p:txBody>
      </p:sp>
    </p:spTree>
    <p:extLst>
      <p:ext uri="{BB962C8B-B14F-4D97-AF65-F5344CB8AC3E}">
        <p14:creationId xmlns:p14="http://schemas.microsoft.com/office/powerpoint/2010/main" val="1514067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Rectangle 1036">
            <a:extLst>
              <a:ext uri="{FF2B5EF4-FFF2-40B4-BE49-F238E27FC236}">
                <a16:creationId xmlns:a16="http://schemas.microsoft.com/office/drawing/2014/main" id="{DD1980C8-FD80-43D8-9D6A-0262A4D53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8FCE9-A408-8293-2327-E10773F158AA}"/>
              </a:ext>
            </a:extLst>
          </p:cNvPr>
          <p:cNvSpPr>
            <a:spLocks noGrp="1"/>
          </p:cNvSpPr>
          <p:nvPr>
            <p:ph type="title"/>
          </p:nvPr>
        </p:nvSpPr>
        <p:spPr>
          <a:xfrm>
            <a:off x="508651" y="657368"/>
            <a:ext cx="5021182" cy="903401"/>
          </a:xfrm>
        </p:spPr>
        <p:txBody>
          <a:bodyPr vert="horz" lIns="91440" tIns="45720" rIns="91440" bIns="45720" rtlCol="0" anchor="t">
            <a:normAutofit fontScale="90000"/>
          </a:bodyPr>
          <a:lstStyle/>
          <a:p>
            <a:r>
              <a:rPr lang="en-US"/>
              <a:t>The code</a:t>
            </a:r>
          </a:p>
        </p:txBody>
      </p:sp>
      <p:sp>
        <p:nvSpPr>
          <p:cNvPr id="1039" name="Rectangle 1038">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hape&#10;&#10;Description automatically generated with medium confidence">
            <a:extLst>
              <a:ext uri="{FF2B5EF4-FFF2-40B4-BE49-F238E27FC236}">
                <a16:creationId xmlns:a16="http://schemas.microsoft.com/office/drawing/2014/main" id="{B938B1FA-20D1-9FF9-F601-FC34FE0DF106}"/>
              </a:ext>
            </a:extLst>
          </p:cNvPr>
          <p:cNvPicPr>
            <a:picLocks noChangeAspect="1"/>
          </p:cNvPicPr>
          <p:nvPr/>
        </p:nvPicPr>
        <p:blipFill>
          <a:blip r:embed="rId3"/>
          <a:stretch>
            <a:fillRect/>
          </a:stretch>
        </p:blipFill>
        <p:spPr>
          <a:xfrm>
            <a:off x="5051226" y="718688"/>
            <a:ext cx="487827" cy="509404"/>
          </a:xfrm>
          <a:prstGeom prst="rect">
            <a:avLst/>
          </a:prstGeom>
        </p:spPr>
      </p:pic>
      <p:pic>
        <p:nvPicPr>
          <p:cNvPr id="15" name="Picture 14" descr="Text&#10;&#10;Description automatically generated">
            <a:extLst>
              <a:ext uri="{FF2B5EF4-FFF2-40B4-BE49-F238E27FC236}">
                <a16:creationId xmlns:a16="http://schemas.microsoft.com/office/drawing/2014/main" id="{4B656449-D1C8-67B2-FF22-9E4F2406A280}"/>
              </a:ext>
            </a:extLst>
          </p:cNvPr>
          <p:cNvPicPr>
            <a:picLocks noChangeAspect="1"/>
          </p:cNvPicPr>
          <p:nvPr/>
        </p:nvPicPr>
        <p:blipFill>
          <a:blip r:embed="rId4"/>
          <a:stretch>
            <a:fillRect/>
          </a:stretch>
        </p:blipFill>
        <p:spPr>
          <a:xfrm>
            <a:off x="5703830" y="-5"/>
            <a:ext cx="6688183" cy="6858000"/>
          </a:xfrm>
          <a:prstGeom prst="rect">
            <a:avLst/>
          </a:prstGeom>
        </p:spPr>
      </p:pic>
      <p:sp>
        <p:nvSpPr>
          <p:cNvPr id="21" name="Content Placeholder 6">
            <a:extLst>
              <a:ext uri="{FF2B5EF4-FFF2-40B4-BE49-F238E27FC236}">
                <a16:creationId xmlns:a16="http://schemas.microsoft.com/office/drawing/2014/main" id="{05848F69-6CE3-500C-8869-086692927067}"/>
              </a:ext>
            </a:extLst>
          </p:cNvPr>
          <p:cNvSpPr>
            <a:spLocks noGrp="1"/>
          </p:cNvSpPr>
          <p:nvPr>
            <p:ph idx="1"/>
          </p:nvPr>
        </p:nvSpPr>
        <p:spPr>
          <a:xfrm>
            <a:off x="508651" y="1431229"/>
            <a:ext cx="5021182" cy="4550023"/>
          </a:xfrm>
        </p:spPr>
        <p:txBody>
          <a:bodyPr vert="horz" lIns="91440" tIns="45720" rIns="91440" bIns="45720" rtlCol="0" anchor="ctr">
            <a:normAutofit/>
          </a:bodyPr>
          <a:lstStyle/>
          <a:p>
            <a:r>
              <a:rPr lang="en-US"/>
              <a:t>This code snippet is used to acquire required libraries, load our dataset into the working environment, train our data, display metrics used to measure performance of our model, and export our model </a:t>
            </a:r>
          </a:p>
          <a:p>
            <a:r>
              <a:rPr lang="en-US"/>
              <a:t>Some intermediate steps were skipped from this code snippet (such as defining training/testing/validation data splits) as they were done separately.</a:t>
            </a:r>
          </a:p>
        </p:txBody>
      </p:sp>
      <p:sp>
        <p:nvSpPr>
          <p:cNvPr id="3" name="Slide Number Placeholder 2">
            <a:extLst>
              <a:ext uri="{FF2B5EF4-FFF2-40B4-BE49-F238E27FC236}">
                <a16:creationId xmlns:a16="http://schemas.microsoft.com/office/drawing/2014/main" id="{791BB68D-29AC-662A-9499-A973C89AB8F4}"/>
              </a:ext>
            </a:extLst>
          </p:cNvPr>
          <p:cNvSpPr>
            <a:spLocks noGrp="1"/>
          </p:cNvSpPr>
          <p:nvPr>
            <p:ph type="sldNum" sz="quarter" idx="12"/>
          </p:nvPr>
        </p:nvSpPr>
        <p:spPr/>
        <p:txBody>
          <a:bodyPr/>
          <a:lstStyle/>
          <a:p>
            <a:fld id="{DFDF98CC-160E-494C-8C3C-8CDC5FA257DE}" type="slidenum">
              <a:rPr lang="en-US" smtClean="0"/>
              <a:t>9</a:t>
            </a:fld>
            <a:endParaRPr lang="en-US"/>
          </a:p>
        </p:txBody>
      </p:sp>
    </p:spTree>
    <p:extLst>
      <p:ext uri="{BB962C8B-B14F-4D97-AF65-F5344CB8AC3E}">
        <p14:creationId xmlns:p14="http://schemas.microsoft.com/office/powerpoint/2010/main" val="2757829364"/>
      </p:ext>
    </p:extLst>
  </p:cSld>
  <p:clrMapOvr>
    <a:masterClrMapping/>
  </p:clrMapOvr>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834</Words>
  <Application>Microsoft Macintosh PowerPoint</Application>
  <PresentationFormat>Widescreen</PresentationFormat>
  <Paragraphs>130</Paragraphs>
  <Slides>18</Slides>
  <Notes>14</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Bierstadt</vt:lpstr>
      <vt:lpstr>BIG CASLON MEDIUM</vt:lpstr>
      <vt:lpstr>Calibri</vt:lpstr>
      <vt:lpstr>Verdana</vt:lpstr>
      <vt:lpstr>Wingdings</vt:lpstr>
      <vt:lpstr>GestaltVTI</vt:lpstr>
      <vt:lpstr>Aerial Object Detection</vt:lpstr>
      <vt:lpstr>The Challenge</vt:lpstr>
      <vt:lpstr>Our idea</vt:lpstr>
      <vt:lpstr>The Opportunity</vt:lpstr>
      <vt:lpstr>The Opportunity</vt:lpstr>
      <vt:lpstr>The Opportunity</vt:lpstr>
      <vt:lpstr>Our Solution</vt:lpstr>
      <vt:lpstr>How does it all work?</vt:lpstr>
      <vt:lpstr>The code</vt:lpstr>
      <vt:lpstr>The code</vt:lpstr>
      <vt:lpstr>Our model in action</vt:lpstr>
      <vt:lpstr>Our model in action</vt:lpstr>
      <vt:lpstr>Metrics</vt:lpstr>
      <vt:lpstr>Future Improvements</vt:lpstr>
      <vt:lpstr>Use cases</vt:lpstr>
      <vt:lpstr>Appendix</vt:lpstr>
      <vt:lpstr>High-level Conceptual Model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Pranav Sandeep Dulepet</dc:creator>
  <cp:lastModifiedBy>Mukund Shankar</cp:lastModifiedBy>
  <cp:revision>1</cp:revision>
  <dcterms:created xsi:type="dcterms:W3CDTF">2023-02-27T20:51:05Z</dcterms:created>
  <dcterms:modified xsi:type="dcterms:W3CDTF">2023-02-28T17:11:21Z</dcterms:modified>
</cp:coreProperties>
</file>